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28" r:id="rId1"/>
  </p:sldMasterIdLst>
  <p:notesMasterIdLst>
    <p:notesMasterId r:id="rId28"/>
  </p:notesMasterIdLst>
  <p:handoutMasterIdLst>
    <p:handoutMasterId r:id="rId29"/>
  </p:handoutMasterIdLst>
  <p:sldIdLst>
    <p:sldId id="521" r:id="rId2"/>
    <p:sldId id="537" r:id="rId3"/>
    <p:sldId id="538" r:id="rId4"/>
    <p:sldId id="514" r:id="rId5"/>
    <p:sldId id="510" r:id="rId6"/>
    <p:sldId id="541" r:id="rId7"/>
    <p:sldId id="505" r:id="rId8"/>
    <p:sldId id="539" r:id="rId9"/>
    <p:sldId id="533" r:id="rId10"/>
    <p:sldId id="542" r:id="rId11"/>
    <p:sldId id="486" r:id="rId12"/>
    <p:sldId id="518" r:id="rId13"/>
    <p:sldId id="544" r:id="rId14"/>
    <p:sldId id="543" r:id="rId15"/>
    <p:sldId id="525" r:id="rId16"/>
    <p:sldId id="405" r:id="rId17"/>
    <p:sldId id="372" r:id="rId18"/>
    <p:sldId id="373" r:id="rId19"/>
    <p:sldId id="546" r:id="rId20"/>
    <p:sldId id="545" r:id="rId21"/>
    <p:sldId id="498" r:id="rId22"/>
    <p:sldId id="509" r:id="rId23"/>
    <p:sldId id="549" r:id="rId24"/>
    <p:sldId id="547" r:id="rId25"/>
    <p:sldId id="548" r:id="rId26"/>
    <p:sldId id="499" r:id="rId27"/>
  </p:sldIdLst>
  <p:sldSz cx="12192000" cy="6858000"/>
  <p:notesSz cx="9388475" cy="7102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ew Presentation" id="{1296B996-0434-4117-96AB-43A84F9BF36B}">
          <p14:sldIdLst>
            <p14:sldId id="521"/>
            <p14:sldId id="537"/>
            <p14:sldId id="538"/>
            <p14:sldId id="514"/>
            <p14:sldId id="510"/>
            <p14:sldId id="541"/>
            <p14:sldId id="505"/>
            <p14:sldId id="539"/>
            <p14:sldId id="533"/>
            <p14:sldId id="542"/>
            <p14:sldId id="486"/>
            <p14:sldId id="518"/>
            <p14:sldId id="544"/>
            <p14:sldId id="543"/>
            <p14:sldId id="525"/>
            <p14:sldId id="405"/>
            <p14:sldId id="372"/>
            <p14:sldId id="373"/>
            <p14:sldId id="546"/>
            <p14:sldId id="545"/>
            <p14:sldId id="498"/>
            <p14:sldId id="509"/>
            <p14:sldId id="549"/>
            <p14:sldId id="547"/>
            <p14:sldId id="548"/>
            <p14:sldId id="49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212E"/>
    <a:srgbClr val="13111A"/>
    <a:srgbClr val="FFFFFF"/>
    <a:srgbClr val="66429A"/>
    <a:srgbClr val="FFF1F4"/>
    <a:srgbClr val="E96767"/>
    <a:srgbClr val="E3A409"/>
    <a:srgbClr val="1A4F68"/>
    <a:srgbClr val="0C4360"/>
    <a:srgbClr val="FF67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652" autoAdjust="0"/>
  </p:normalViewPr>
  <p:slideViewPr>
    <p:cSldViewPr snapToGrid="0">
      <p:cViewPr>
        <p:scale>
          <a:sx n="75" d="100"/>
          <a:sy n="75" d="100"/>
        </p:scale>
        <p:origin x="1092" y="82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3/28/2022</a:t>
            </a:fld>
            <a:endParaRPr lang="en-US"/>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3/28/2022</a:t>
            </a:fld>
            <a:endParaRPr lang="en-US"/>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creating an open-source platform to determine the effects of every drug, food, and supplement on human health.</a:t>
            </a:r>
          </a:p>
        </p:txBody>
      </p:sp>
      <p:sp>
        <p:nvSpPr>
          <p:cNvPr id="4" name="Slide Number Placeholder 3"/>
          <p:cNvSpPr>
            <a:spLocks noGrp="1"/>
          </p:cNvSpPr>
          <p:nvPr>
            <p:ph type="sldNum" sz="quarter" idx="5"/>
          </p:nvPr>
        </p:nvSpPr>
        <p:spPr/>
        <p:txBody>
          <a:bodyPr/>
          <a:lstStyle/>
          <a:p>
            <a:fld id="{4CBCEA92-F142-4D57-B507-37BDAF44710C}" type="slidenum">
              <a:rPr lang="en-US" smtClean="0"/>
              <a:t>1</a:t>
            </a:fld>
            <a:endParaRPr lang="en-US"/>
          </a:p>
        </p:txBody>
      </p:sp>
    </p:spTree>
    <p:extLst>
      <p:ext uri="{BB962C8B-B14F-4D97-AF65-F5344CB8AC3E}">
        <p14:creationId xmlns:p14="http://schemas.microsoft.com/office/powerpoint/2010/main" val="2046054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2</a:t>
            </a:fld>
            <a:endParaRPr lang="en-US"/>
          </a:p>
        </p:txBody>
      </p:sp>
    </p:spTree>
    <p:extLst>
      <p:ext uri="{BB962C8B-B14F-4D97-AF65-F5344CB8AC3E}">
        <p14:creationId xmlns:p14="http://schemas.microsoft.com/office/powerpoint/2010/main" val="1290371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9</a:t>
            </a:fld>
            <a:endParaRPr lang="en-US"/>
          </a:p>
        </p:txBody>
      </p:sp>
    </p:spTree>
    <p:extLst>
      <p:ext uri="{BB962C8B-B14F-4D97-AF65-F5344CB8AC3E}">
        <p14:creationId xmlns:p14="http://schemas.microsoft.com/office/powerpoint/2010/main" val="1442664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10</a:t>
            </a:fld>
            <a:endParaRPr lang="en-US"/>
          </a:p>
        </p:txBody>
      </p:sp>
    </p:spTree>
    <p:extLst>
      <p:ext uri="{BB962C8B-B14F-4D97-AF65-F5344CB8AC3E}">
        <p14:creationId xmlns:p14="http://schemas.microsoft.com/office/powerpoint/2010/main" val="3638825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free-rider problem and the tragedy of the commons punishes any individual company that open sources it’s code</a:t>
            </a:r>
          </a:p>
        </p:txBody>
      </p:sp>
      <p:sp>
        <p:nvSpPr>
          <p:cNvPr id="4" name="Slide Number Placeholder 3"/>
          <p:cNvSpPr>
            <a:spLocks noGrp="1"/>
          </p:cNvSpPr>
          <p:nvPr>
            <p:ph type="sldNum" sz="quarter" idx="5"/>
          </p:nvPr>
        </p:nvSpPr>
        <p:spPr/>
        <p:txBody>
          <a:bodyPr/>
          <a:lstStyle/>
          <a:p>
            <a:fld id="{4CBCEA92-F142-4D57-B507-37BDAF44710C}" type="slidenum">
              <a:rPr lang="en-US" smtClean="0"/>
              <a:t>11</a:t>
            </a:fld>
            <a:endParaRPr lang="en-US"/>
          </a:p>
        </p:txBody>
      </p:sp>
    </p:spTree>
    <p:extLst>
      <p:ext uri="{BB962C8B-B14F-4D97-AF65-F5344CB8AC3E}">
        <p14:creationId xmlns:p14="http://schemas.microsoft.com/office/powerpoint/2010/main" val="858804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It's hard to make any progress when we're paying over 350,000 programmers to build the exact same basic functionalities.</a:t>
            </a:r>
          </a:p>
          <a:p>
            <a:endParaRPr lang="en-US" dirty="0"/>
          </a:p>
          <a:p>
            <a:r>
              <a:rPr lang="en-US" dirty="0"/>
              <a:t>By standing on each other's shoulders instead of duplicating work, we can potentially increase the rate of progress by 350,000 times.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WordPress is a great example of how tens of thousands of independent plugin developers benefit from using and contributing to a shared core open-source platform.</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12</a:t>
            </a:fld>
            <a:endParaRPr lang="en-US"/>
          </a:p>
        </p:txBody>
      </p:sp>
    </p:spTree>
    <p:extLst>
      <p:ext uri="{BB962C8B-B14F-4D97-AF65-F5344CB8AC3E}">
        <p14:creationId xmlns:p14="http://schemas.microsoft.com/office/powerpoint/2010/main" val="3681390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r>
              <a:rPr lang="en-US"/>
              <a:t>First we developed mobile apps</a:t>
            </a:r>
            <a:r>
              <a:rPr lang="en-US" baseline="0"/>
              <a:t> and browser extensions to make it incredibly easy to track your symptom severity in a fraction of a second using a unique popup interface.</a:t>
            </a:r>
          </a:p>
          <a:p>
            <a:endParaRPr lang="en-US" baseline="0"/>
          </a:p>
          <a:p>
            <a:r>
              <a:rPr lang="en-US" baseline="0"/>
              <a:t>Move circle</a:t>
            </a:r>
          </a:p>
          <a:p>
            <a:endParaRPr lang="en-US" baseline="0"/>
          </a:p>
          <a:p>
            <a:r>
              <a:rPr lang="en-US" baseline="0"/>
              <a:t>Remove browser</a:t>
            </a:r>
          </a:p>
          <a:p>
            <a:r>
              <a:rPr lang="en-US" baseline="0"/>
              <a:t>Screenshot of mood tracking screen</a:t>
            </a: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16</a:t>
            </a:fld>
            <a:endParaRPr lang="en-US"/>
          </a:p>
        </p:txBody>
      </p:sp>
    </p:spTree>
    <p:extLst>
      <p:ext uri="{BB962C8B-B14F-4D97-AF65-F5344CB8AC3E}">
        <p14:creationId xmlns:p14="http://schemas.microsoft.com/office/powerpoint/2010/main" val="2352469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Move information</a:t>
            </a:r>
            <a:r>
              <a:rPr lang="en-US" b="1" baseline="0"/>
              <a:t> to left and images on the right.</a:t>
            </a:r>
            <a:endParaRPr lang="en-US" b="1"/>
          </a:p>
          <a:p>
            <a:endParaRPr lang="en-US"/>
          </a:p>
          <a:p>
            <a:r>
              <a:rPr lang="en-US"/>
              <a:t>We also built the QuantiModo Connector</a:t>
            </a:r>
            <a:r>
              <a:rPr lang="en-US" baseline="0"/>
              <a:t> Framework, which enabled us to automatically pull passively or actively generated user data from dozens of applications and devices such as Fitbits, Withings scales and blood pressure monitors, and diet data from apps like </a:t>
            </a:r>
            <a:r>
              <a:rPr lang="en-US" baseline="0" err="1"/>
              <a:t>MyFitnes</a:t>
            </a:r>
            <a:endParaRPr lang="en-US" baseline="0"/>
          </a:p>
          <a:p>
            <a:endParaRPr lang="en-US" baseline="0"/>
          </a:p>
          <a:p>
            <a:pPr marL="0" marR="0" indent="0" algn="l" defTabSz="456543" rtl="0" eaLnBrk="1" fontAlgn="auto" latinLnBrk="0" hangingPunct="1">
              <a:lnSpc>
                <a:spcPct val="100000"/>
              </a:lnSpc>
              <a:spcBef>
                <a:spcPts val="0"/>
              </a:spcBef>
              <a:spcAft>
                <a:spcPts val="0"/>
              </a:spcAft>
              <a:buClrTx/>
              <a:buSzTx/>
              <a:buFontTx/>
              <a:buNone/>
              <a:tabLst/>
              <a:defRPr/>
            </a:pPr>
            <a:r>
              <a:rPr lang="en-US"/>
              <a:t>The QuantiModo Connector</a:t>
            </a:r>
            <a:r>
              <a:rPr lang="en-US" baseline="0"/>
              <a:t> Framework pulls data from dozens of applications and devices such as Fitbits, Withings scales and blood pressure monitors, and diet data from apps like MyFitnessPal.</a:t>
            </a:r>
          </a:p>
          <a:p>
            <a:pPr marL="0" marR="0" indent="0" algn="l" defTabSz="456543" rtl="0" eaLnBrk="1" fontAlgn="auto" latinLnBrk="0" hangingPunct="1">
              <a:lnSpc>
                <a:spcPct val="100000"/>
              </a:lnSpc>
              <a:spcBef>
                <a:spcPts val="0"/>
              </a:spcBef>
              <a:spcAft>
                <a:spcPts val="0"/>
              </a:spcAft>
              <a:buClrTx/>
              <a:buSzTx/>
              <a:buFontTx/>
              <a:buNone/>
              <a:tabLst/>
              <a:defRPr/>
            </a:pPr>
            <a:endParaRPr lang="en-US" baseline="0"/>
          </a:p>
          <a:p>
            <a:pPr marL="0" marR="0" indent="0" algn="l" defTabSz="456543" rtl="0" eaLnBrk="1" fontAlgn="auto" latinLnBrk="0" hangingPunct="1">
              <a:lnSpc>
                <a:spcPct val="100000"/>
              </a:lnSpc>
              <a:spcBef>
                <a:spcPts val="0"/>
              </a:spcBef>
              <a:spcAft>
                <a:spcPts val="0"/>
              </a:spcAft>
              <a:buClrTx/>
              <a:buSzTx/>
              <a:buFontTx/>
              <a:buNone/>
              <a:tabLst/>
              <a:defRPr/>
            </a:pPr>
            <a:r>
              <a:rPr lang="en-US" baseline="0"/>
              <a:t>(Only show most popular ones with names and x more)</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17</a:t>
            </a:fld>
            <a:endParaRPr lang="en-US"/>
          </a:p>
        </p:txBody>
      </p:sp>
    </p:spTree>
    <p:extLst>
      <p:ext uri="{BB962C8B-B14F-4D97-AF65-F5344CB8AC3E}">
        <p14:creationId xmlns:p14="http://schemas.microsoft.com/office/powerpoint/2010/main" val="738854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Change yellow</a:t>
            </a:r>
            <a:r>
              <a:rPr lang="en-US" b="1" baseline="0"/>
              <a:t> background</a:t>
            </a:r>
            <a:endParaRPr lang="en-US" b="1"/>
          </a:p>
          <a:p>
            <a:endParaRPr lang="en-US" b="1"/>
          </a:p>
          <a:p>
            <a:r>
              <a:rPr lang="en-US" b="1"/>
              <a:t>Slow down</a:t>
            </a:r>
            <a:r>
              <a:rPr lang="en-US" b="1" baseline="0"/>
              <a:t> here</a:t>
            </a:r>
            <a:endParaRPr lang="en-US" b="1"/>
          </a:p>
          <a:p>
            <a:endParaRPr lang="en-US"/>
          </a:p>
          <a:p>
            <a:r>
              <a:rPr lang="en-US"/>
              <a:t>Once we’ve accumulated all of this data, </a:t>
            </a:r>
            <a:r>
              <a:rPr lang="en-US" baseline="0"/>
              <a:t>the </a:t>
            </a:r>
            <a:r>
              <a:rPr lang="en-US" baseline="0" dirty="0" err="1"/>
              <a:t>QuantiModo</a:t>
            </a:r>
            <a:r>
              <a:rPr lang="en-US" baseline="0"/>
              <a:t> Analytics Engine then clean the data and mines it using pharmacokinetic modeling techniques, which take into account onset delays and durations of action to determine which factors have the strongest influence on a given outcome and what the optimal daily values are. </a:t>
            </a:r>
            <a:endParaRPr lang="en-US"/>
          </a:p>
          <a:p>
            <a:endParaRPr lang="en-US"/>
          </a:p>
          <a:p>
            <a:r>
              <a:rPr lang="en-US"/>
              <a:t>e.g. Pizza -&gt; might not notice effects until later that day or even gluten sensitivity until a few days later</a:t>
            </a:r>
          </a:p>
        </p:txBody>
      </p:sp>
      <p:sp>
        <p:nvSpPr>
          <p:cNvPr id="4" name="Slide Number Placeholder 3"/>
          <p:cNvSpPr>
            <a:spLocks noGrp="1"/>
          </p:cNvSpPr>
          <p:nvPr>
            <p:ph type="sldNum" sz="quarter" idx="10"/>
          </p:nvPr>
        </p:nvSpPr>
        <p:spPr/>
        <p:txBody>
          <a:bodyPr/>
          <a:lstStyle/>
          <a:p>
            <a:fld id="{0D21FD99-CF01-4548-8FAD-2C9397742E54}"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3985520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nealanalytics.com/templates/"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nealanalytics.com/templates/"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a:xfrm>
            <a:off x="1097280" y="1845734"/>
            <a:ext cx="10058400" cy="40233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97280" y="6459785"/>
            <a:ext cx="2472271" cy="365125"/>
          </a:xfrm>
          <a:prstGeom prst="rect">
            <a:avLst/>
          </a:prstGeom>
        </p:spPr>
        <p:txBody>
          <a:bodyPr/>
          <a:lstStyle/>
          <a:p>
            <a:fld id="{48A87A34-81AB-432B-8DAE-1953F412C126}" type="datetimeFigureOut">
              <a:rPr lang="en-US" smtClean="0"/>
              <a:t>3/28/2022</a:t>
            </a:fld>
            <a:endParaRPr lang="en-US" dirty="0"/>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991850" y="6428035"/>
            <a:ext cx="1077883" cy="365125"/>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02519063"/>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a:prstGeom prst="rect">
            <a:avLst/>
          </a:prstGeo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97280" y="6459785"/>
            <a:ext cx="2472271" cy="365125"/>
          </a:xfrm>
          <a:prstGeom prst="rect">
            <a:avLst/>
          </a:prstGeom>
        </p:spPr>
        <p:txBody>
          <a:bodyPr/>
          <a:lstStyle/>
          <a:p>
            <a:fld id="{846D56A0-8B78-49B7-A038-B8F1B412CE95}" type="datetimeFigureOut">
              <a:rPr lang="en-US" smtClean="0"/>
              <a:t>3/28/2022</a:t>
            </a:fld>
            <a:endParaRPr lang="en-US"/>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0991850" y="6428035"/>
            <a:ext cx="1077883" cy="365125"/>
          </a:xfrm>
          <a:prstGeom prst="rect">
            <a:avLst/>
          </a:prstGeom>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3234731376"/>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6154906"/>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EEE197-7B3D-420C-8D35-83CAE6B36171}"/>
              </a:ext>
            </a:extLst>
          </p:cNvPr>
          <p:cNvSpPr>
            <a:spLocks noGrp="1"/>
          </p:cNvSpPr>
          <p:nvPr>
            <p:ph type="title" hasCustomPrompt="1"/>
          </p:nvPr>
        </p:nvSpPr>
        <p:spPr>
          <a:xfrm>
            <a:off x="1069848" y="484632"/>
            <a:ext cx="10058400" cy="1609344"/>
          </a:xfrm>
          <a:prstGeom prst="rect">
            <a:avLst/>
          </a:prstGeom>
          <a:solidFill>
            <a:schemeClr val="bg1">
              <a:lumMod val="95000"/>
            </a:schemeClr>
          </a:solidFill>
        </p:spPr>
        <p:txBody>
          <a:bodyPr vert="horz" lIns="457200" tIns="45720" rIns="457200" bIns="45720" rtlCol="0" anchor="ctr">
            <a:noAutofit/>
          </a:bodyPr>
          <a:lstStyle>
            <a:lvl1pPr>
              <a:defRPr lang="en-US" sz="3400" spc="160" baseline="0" dirty="0"/>
            </a:lvl1pPr>
          </a:lstStyle>
          <a:p>
            <a:pPr lvl="0"/>
            <a:r>
              <a:rPr lang="en-US"/>
              <a:t>CLICK TO EDIT MASTER TITLE STYLE</a:t>
            </a:r>
          </a:p>
        </p:txBody>
      </p:sp>
    </p:spTree>
    <p:extLst>
      <p:ext uri="{BB962C8B-B14F-4D97-AF65-F5344CB8AC3E}">
        <p14:creationId xmlns:p14="http://schemas.microsoft.com/office/powerpoint/2010/main" val="187662475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BLANK - no top bar">
    <p:spTree>
      <p:nvGrpSpPr>
        <p:cNvPr id="1" name=""/>
        <p:cNvGrpSpPr/>
        <p:nvPr/>
      </p:nvGrpSpPr>
      <p:grpSpPr>
        <a:xfrm>
          <a:off x="0" y="0"/>
          <a:ext cx="0" cy="0"/>
          <a:chOff x="0" y="0"/>
          <a:chExt cx="0" cy="0"/>
        </a:xfrm>
      </p:grpSpPr>
      <p:sp>
        <p:nvSpPr>
          <p:cNvPr id="3" name="Rectangle 2"/>
          <p:cNvSpPr/>
          <p:nvPr userDrawn="1"/>
        </p:nvSpPr>
        <p:spPr>
          <a:xfrm>
            <a:off x="0" y="0"/>
            <a:ext cx="12192000" cy="122548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2"/>
          </p:cNvPr>
          <p:cNvSpPr txBox="1"/>
          <p:nvPr userDrawn="1"/>
        </p:nvSpPr>
        <p:spPr>
          <a:xfrm>
            <a:off x="9524236" y="6316156"/>
            <a:ext cx="2426464" cy="367873"/>
          </a:xfrm>
          <a:prstGeom prst="roundRect">
            <a:avLst>
              <a:gd name="adj" fmla="val 50000"/>
            </a:avLst>
          </a:prstGeom>
          <a:solidFill>
            <a:schemeClr val="tx2"/>
          </a:solidFill>
        </p:spPr>
        <p:txBody>
          <a:bodyPr wrap="square" rtlCol="0">
            <a:spAutoFit/>
          </a:bodyPr>
          <a:lstStyle/>
          <a:p>
            <a:pPr algn="ctr"/>
            <a:r>
              <a:rPr lang="en-US" sz="1100">
                <a:solidFill>
                  <a:schemeClr val="bg1"/>
                </a:solidFill>
              </a:rPr>
              <a:t>Neal Creative</a:t>
            </a:r>
            <a:r>
              <a:rPr lang="en-US" sz="1100" baseline="0">
                <a:solidFill>
                  <a:schemeClr val="bg1"/>
                </a:solidFill>
              </a:rPr>
              <a:t>  | </a:t>
            </a:r>
            <a:r>
              <a:rPr lang="en-US" sz="1100" b="1" baseline="0">
                <a:solidFill>
                  <a:schemeClr val="bg1"/>
                </a:solidFill>
              </a:rPr>
              <a:t>Learn more</a:t>
            </a:r>
            <a:endParaRPr lang="en-US" sz="1100" b="1">
              <a:solidFill>
                <a:schemeClr val="bg1"/>
              </a:solidFill>
            </a:endParaRPr>
          </a:p>
        </p:txBody>
      </p:sp>
      <p:sp>
        <p:nvSpPr>
          <p:cNvPr id="5" name="TextBox 4">
            <a:extLst>
              <a:ext uri="{FF2B5EF4-FFF2-40B4-BE49-F238E27FC236}">
                <a16:creationId xmlns:a16="http://schemas.microsoft.com/office/drawing/2014/main" id="{FB34A05A-4AD6-4BC6-B6EA-314331190DB2}"/>
              </a:ext>
            </a:extLst>
          </p:cNvPr>
          <p:cNvSpPr txBox="1"/>
          <p:nvPr userDrawn="1"/>
        </p:nvSpPr>
        <p:spPr>
          <a:xfrm>
            <a:off x="177800" y="6435060"/>
            <a:ext cx="1050288" cy="246221"/>
          </a:xfrm>
          <a:prstGeom prst="rect">
            <a:avLst/>
          </a:prstGeom>
          <a:noFill/>
        </p:spPr>
        <p:txBody>
          <a:bodyPr wrap="none" rtlCol="0">
            <a:spAutoFit/>
          </a:bodyPr>
          <a:lstStyle/>
          <a:p>
            <a:r>
              <a:rPr lang="en-US" sz="1000">
                <a:solidFill>
                  <a:schemeClr val="bg1">
                    <a:lumMod val="75000"/>
                  </a:schemeClr>
                </a:solidFill>
              </a:rPr>
              <a:t>Neal Creative </a:t>
            </a:r>
            <a:r>
              <a:rPr lang="en-US" sz="1000" baseline="30000">
                <a:solidFill>
                  <a:schemeClr val="bg1">
                    <a:lumMod val="75000"/>
                  </a:schemeClr>
                </a:solidFill>
              </a:rPr>
              <a:t>©</a:t>
            </a:r>
          </a:p>
        </p:txBody>
      </p:sp>
    </p:spTree>
    <p:extLst>
      <p:ext uri="{BB962C8B-B14F-4D97-AF65-F5344CB8AC3E}">
        <p14:creationId xmlns:p14="http://schemas.microsoft.com/office/powerpoint/2010/main" val="322627904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 no top bar">
    <p:spTree>
      <p:nvGrpSpPr>
        <p:cNvPr id="1" name=""/>
        <p:cNvGrpSpPr/>
        <p:nvPr/>
      </p:nvGrpSpPr>
      <p:grpSpPr>
        <a:xfrm>
          <a:off x="0" y="0"/>
          <a:ext cx="0" cy="0"/>
          <a:chOff x="0" y="0"/>
          <a:chExt cx="0" cy="0"/>
        </a:xfrm>
      </p:grpSpPr>
      <p:sp>
        <p:nvSpPr>
          <p:cNvPr id="3" name="Rectangle 2"/>
          <p:cNvSpPr/>
          <p:nvPr userDrawn="1"/>
        </p:nvSpPr>
        <p:spPr>
          <a:xfrm>
            <a:off x="0" y="0"/>
            <a:ext cx="12192000" cy="122548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2"/>
          </p:cNvPr>
          <p:cNvSpPr txBox="1"/>
          <p:nvPr userDrawn="1"/>
        </p:nvSpPr>
        <p:spPr>
          <a:xfrm>
            <a:off x="9524236" y="6316156"/>
            <a:ext cx="2426464" cy="367873"/>
          </a:xfrm>
          <a:prstGeom prst="roundRect">
            <a:avLst>
              <a:gd name="adj" fmla="val 50000"/>
            </a:avLst>
          </a:prstGeom>
          <a:solidFill>
            <a:schemeClr val="tx2"/>
          </a:solidFill>
        </p:spPr>
        <p:txBody>
          <a:bodyPr wrap="square" rtlCol="0">
            <a:spAutoFit/>
          </a:bodyPr>
          <a:lstStyle/>
          <a:p>
            <a:pPr algn="ctr"/>
            <a:r>
              <a:rPr lang="en-US" sz="1100">
                <a:solidFill>
                  <a:schemeClr val="bg1"/>
                </a:solidFill>
              </a:rPr>
              <a:t>Neal Creative</a:t>
            </a:r>
            <a:r>
              <a:rPr lang="en-US" sz="1100" baseline="0">
                <a:solidFill>
                  <a:schemeClr val="bg1"/>
                </a:solidFill>
              </a:rPr>
              <a:t>  | </a:t>
            </a:r>
            <a:r>
              <a:rPr lang="en-US" sz="1100" b="1" baseline="0">
                <a:solidFill>
                  <a:schemeClr val="bg1"/>
                </a:solidFill>
              </a:rPr>
              <a:t>Learn more</a:t>
            </a:r>
            <a:endParaRPr lang="en-US" sz="1100" b="1">
              <a:solidFill>
                <a:schemeClr val="bg1"/>
              </a:solidFill>
            </a:endParaRPr>
          </a:p>
        </p:txBody>
      </p:sp>
      <p:sp>
        <p:nvSpPr>
          <p:cNvPr id="5" name="TextBox 4">
            <a:extLst>
              <a:ext uri="{FF2B5EF4-FFF2-40B4-BE49-F238E27FC236}">
                <a16:creationId xmlns:a16="http://schemas.microsoft.com/office/drawing/2014/main" id="{FB34A05A-4AD6-4BC6-B6EA-314331190DB2}"/>
              </a:ext>
            </a:extLst>
          </p:cNvPr>
          <p:cNvSpPr txBox="1"/>
          <p:nvPr userDrawn="1"/>
        </p:nvSpPr>
        <p:spPr>
          <a:xfrm>
            <a:off x="177800" y="6435060"/>
            <a:ext cx="1050288" cy="246221"/>
          </a:xfrm>
          <a:prstGeom prst="rect">
            <a:avLst/>
          </a:prstGeom>
          <a:noFill/>
        </p:spPr>
        <p:txBody>
          <a:bodyPr wrap="none" rtlCol="0">
            <a:spAutoFit/>
          </a:bodyPr>
          <a:lstStyle/>
          <a:p>
            <a:r>
              <a:rPr lang="en-US" sz="1000">
                <a:solidFill>
                  <a:schemeClr val="bg1">
                    <a:lumMod val="75000"/>
                  </a:schemeClr>
                </a:solidFill>
              </a:rPr>
              <a:t>Neal Creative </a:t>
            </a:r>
            <a:r>
              <a:rPr lang="en-US" sz="1000" baseline="30000">
                <a:solidFill>
                  <a:schemeClr val="bg1">
                    <a:lumMod val="75000"/>
                  </a:schemeClr>
                </a:solidFill>
              </a:rPr>
              <a:t>©</a:t>
            </a:r>
          </a:p>
        </p:txBody>
      </p:sp>
    </p:spTree>
    <p:extLst>
      <p:ext uri="{BB962C8B-B14F-4D97-AF65-F5344CB8AC3E}">
        <p14:creationId xmlns:p14="http://schemas.microsoft.com/office/powerpoint/2010/main" val="17981372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525647"/>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EEE197-7B3D-420C-8D35-83CAE6B36171}"/>
              </a:ext>
            </a:extLst>
          </p:cNvPr>
          <p:cNvSpPr>
            <a:spLocks noGrp="1"/>
          </p:cNvSpPr>
          <p:nvPr>
            <p:ph type="title" hasCustomPrompt="1"/>
          </p:nvPr>
        </p:nvSpPr>
        <p:spPr>
          <a:xfrm>
            <a:off x="1069848" y="484632"/>
            <a:ext cx="10058400" cy="1609344"/>
          </a:xfrm>
          <a:prstGeom prst="rect">
            <a:avLst/>
          </a:prstGeom>
          <a:solidFill>
            <a:schemeClr val="bg1">
              <a:lumMod val="95000"/>
            </a:schemeClr>
          </a:solidFill>
        </p:spPr>
        <p:txBody>
          <a:bodyPr vert="horz" lIns="457200" tIns="45720" rIns="457200" bIns="45720" rtlCol="0" anchor="ctr">
            <a:noAutofit/>
          </a:bodyPr>
          <a:lstStyle>
            <a:lvl1pPr>
              <a:defRPr lang="en-US" sz="3400" spc="160" baseline="0" dirty="0"/>
            </a:lvl1pPr>
          </a:lstStyle>
          <a:p>
            <a:pPr lvl="0"/>
            <a:r>
              <a:rPr lang="en-US"/>
              <a:t>CLICK TO EDIT MASTER TITLE STYLE</a:t>
            </a:r>
          </a:p>
        </p:txBody>
      </p:sp>
    </p:spTree>
    <p:extLst>
      <p:ext uri="{BB962C8B-B14F-4D97-AF65-F5344CB8AC3E}">
        <p14:creationId xmlns:p14="http://schemas.microsoft.com/office/powerpoint/2010/main" val="206254376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a:prstGeom prst="rect">
            <a:avLst/>
          </a:prstGeo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a:prstGeom prst="rect">
            <a:avLst/>
          </a:prstGeo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1097280" y="6459785"/>
            <a:ext cx="2472271" cy="365125"/>
          </a:xfrm>
          <a:prstGeom prst="rect">
            <a:avLst/>
          </a:prstGeom>
        </p:spPr>
        <p:txBody>
          <a:bodyPr/>
          <a:lstStyle/>
          <a:p>
            <a:fld id="{846D56A0-8B78-49B7-A038-B8F1B412CE95}" type="datetimeFigureOut">
              <a:rPr lang="en-US" smtClean="0"/>
              <a:t>3/28/2022</a:t>
            </a:fld>
            <a:endParaRPr lang="en-US"/>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0991850" y="6428035"/>
            <a:ext cx="1077883" cy="365125"/>
          </a:xfrm>
          <a:prstGeom prst="rect">
            <a:avLst/>
          </a:prstGeom>
        </p:spPr>
        <p:txBody>
          <a:bodyPr/>
          <a:lstStyle/>
          <a:p>
            <a:fld id="{5AE1514C-5E56-4738-A1FF-4B1CFD2A3E36}"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690529"/>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1097280" y="6459785"/>
            <a:ext cx="2472271" cy="365125"/>
          </a:xfrm>
          <a:prstGeom prst="rect">
            <a:avLst/>
          </a:prstGeom>
        </p:spPr>
        <p:txBody>
          <a:bodyPr/>
          <a:lstStyle/>
          <a:p>
            <a:fld id="{846D56A0-8B78-49B7-A038-B8F1B412CE95}" type="datetimeFigureOut">
              <a:rPr lang="en-US" smtClean="0"/>
              <a:t>3/28/2022</a:t>
            </a:fld>
            <a:endParaRPr lang="en-US"/>
          </a:p>
        </p:txBody>
      </p:sp>
      <p:sp>
        <p:nvSpPr>
          <p:cNvPr id="6" name="Footer Placeholder 5"/>
          <p:cNvSpPr>
            <a:spLocks noGrp="1"/>
          </p:cNvSpPr>
          <p:nvPr>
            <p:ph type="ftr" sz="quarter" idx="11"/>
          </p:nvPr>
        </p:nvSpPr>
        <p:spPr>
          <a:xfrm>
            <a:off x="3686185" y="6459785"/>
            <a:ext cx="4822804"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10991850" y="6428035"/>
            <a:ext cx="1077883" cy="365125"/>
          </a:xfrm>
          <a:prstGeom prst="rect">
            <a:avLst/>
          </a:prstGeom>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2698319336"/>
      </p:ext>
    </p:extLst>
  </p:cSld>
  <p:clrMapOvr>
    <a:masterClrMapping/>
  </p:clrMapOvr>
  <p:hf hdr="0" dt="0"/>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a:prstGeom prst="rect">
            <a:avLst/>
          </a:prstGeo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a:prstGeom prst="rect">
            <a:avLst/>
          </a:prstGeo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1097280" y="6459785"/>
            <a:ext cx="2472271" cy="365125"/>
          </a:xfrm>
          <a:prstGeom prst="rect">
            <a:avLst/>
          </a:prstGeom>
        </p:spPr>
        <p:txBody>
          <a:bodyPr/>
          <a:lstStyle/>
          <a:p>
            <a:fld id="{846D56A0-8B78-49B7-A038-B8F1B412CE95}" type="datetimeFigureOut">
              <a:rPr lang="en-US" smtClean="0"/>
              <a:t>3/28/2022</a:t>
            </a:fld>
            <a:endParaRPr lang="en-US"/>
          </a:p>
        </p:txBody>
      </p:sp>
      <p:sp>
        <p:nvSpPr>
          <p:cNvPr id="8" name="Footer Placeholder 7"/>
          <p:cNvSpPr>
            <a:spLocks noGrp="1"/>
          </p:cNvSpPr>
          <p:nvPr>
            <p:ph type="ftr" sz="quarter" idx="11"/>
          </p:nvPr>
        </p:nvSpPr>
        <p:spPr>
          <a:xfrm>
            <a:off x="3686185" y="6459785"/>
            <a:ext cx="4822804"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10991850" y="6428035"/>
            <a:ext cx="1077883" cy="365125"/>
          </a:xfrm>
          <a:prstGeom prst="rect">
            <a:avLst/>
          </a:prstGeom>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2965668810"/>
      </p:ext>
    </p:extLst>
  </p:cSld>
  <p:clrMapOvr>
    <a:masterClrMapping/>
  </p:clrMapOvr>
  <p:hf hd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a:xfrm>
            <a:off x="1097280" y="6459785"/>
            <a:ext cx="2472271" cy="365125"/>
          </a:xfrm>
          <a:prstGeom prst="rect">
            <a:avLst/>
          </a:prstGeom>
        </p:spPr>
        <p:txBody>
          <a:bodyPr/>
          <a:lstStyle/>
          <a:p>
            <a:fld id="{846D56A0-8B78-49B7-A038-B8F1B412CE95}" type="datetimeFigureOut">
              <a:rPr lang="en-US" smtClean="0"/>
              <a:t>3/28/2022</a:t>
            </a:fld>
            <a:endParaRPr lang="en-US"/>
          </a:p>
        </p:txBody>
      </p:sp>
      <p:sp>
        <p:nvSpPr>
          <p:cNvPr id="4" name="Footer Placeholder 3"/>
          <p:cNvSpPr>
            <a:spLocks noGrp="1"/>
          </p:cNvSpPr>
          <p:nvPr>
            <p:ph type="ftr" sz="quarter" idx="11"/>
          </p:nvPr>
        </p:nvSpPr>
        <p:spPr>
          <a:xfrm>
            <a:off x="3686185" y="6459785"/>
            <a:ext cx="4822804"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10991850" y="6428035"/>
            <a:ext cx="1077883" cy="365125"/>
          </a:xfrm>
          <a:prstGeom prst="rect">
            <a:avLst/>
          </a:prstGeom>
        </p:spPr>
        <p:txBody>
          <a:bodyPr/>
          <a:lstStyle/>
          <a:p>
            <a:fld id="{56B94691-C232-4A58-B9B3-FDBF2CC856FE}" type="slidenum">
              <a:rPr lang="en-US" smtClean="0"/>
              <a:t>‹#›</a:t>
            </a:fld>
            <a:endParaRPr lang="en-US"/>
          </a:p>
        </p:txBody>
      </p:sp>
    </p:spTree>
    <p:extLst>
      <p:ext uri="{BB962C8B-B14F-4D97-AF65-F5344CB8AC3E}">
        <p14:creationId xmlns:p14="http://schemas.microsoft.com/office/powerpoint/2010/main" val="115012939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a:xfrm>
            <a:off x="1097280" y="6459785"/>
            <a:ext cx="2472271" cy="365125"/>
          </a:xfrm>
          <a:prstGeom prst="rect">
            <a:avLst/>
          </a:prstGeom>
        </p:spPr>
        <p:txBody>
          <a:bodyPr/>
          <a:lstStyle/>
          <a:p>
            <a:fld id="{846D56A0-8B78-49B7-A038-B8F1B412CE95}" type="datetimeFigureOut">
              <a:rPr lang="en-US" smtClean="0"/>
              <a:t>3/28/2022</a:t>
            </a:fld>
            <a:endParaRPr lang="en-US"/>
          </a:p>
        </p:txBody>
      </p:sp>
      <p:sp>
        <p:nvSpPr>
          <p:cNvPr id="8" name="Footer Placeholder 7"/>
          <p:cNvSpPr>
            <a:spLocks noGrp="1"/>
          </p:cNvSpPr>
          <p:nvPr>
            <p:ph type="ftr" sz="quarter" idx="11"/>
          </p:nvPr>
        </p:nvSpPr>
        <p:spPr>
          <a:xfrm>
            <a:off x="3686185" y="6459785"/>
            <a:ext cx="4822804" cy="365125"/>
          </a:xfrm>
          <a:prstGeom prst="rect">
            <a:avLst/>
          </a:prstGeom>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a:xfrm>
            <a:off x="10991850" y="6428035"/>
            <a:ext cx="1077883" cy="365125"/>
          </a:xfrm>
          <a:prstGeom prst="rect">
            <a:avLst/>
          </a:prstGeom>
        </p:spPr>
        <p:txBody>
          <a:bodyPr/>
          <a:lstStyle/>
          <a:p>
            <a:fld id="{5AE1514C-5E56-4738-A1FF-4B1CFD2A3E36}" type="slidenum">
              <a:rPr lang="en-US" smtClean="0"/>
              <a:t>‹#›</a:t>
            </a:fld>
            <a:endParaRPr lang="en-US"/>
          </a:p>
        </p:txBody>
      </p:sp>
      <p:sp>
        <p:nvSpPr>
          <p:cNvPr id="10" name="Rectangle 9">
            <a:extLst>
              <a:ext uri="{FF2B5EF4-FFF2-40B4-BE49-F238E27FC236}">
                <a16:creationId xmlns:a16="http://schemas.microsoft.com/office/drawing/2014/main" id="{0C784D1E-0855-4F46-A7F1-68C951727A12}"/>
              </a:ext>
            </a:extLst>
          </p:cNvPr>
          <p:cNvSpPr/>
          <p:nvPr userDrawn="1"/>
        </p:nvSpPr>
        <p:spPr>
          <a:xfrm>
            <a:off x="0" y="0"/>
            <a:ext cx="12192000" cy="11480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6571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a:prstGeom prst="rect">
            <a:avLst/>
          </a:prstGeo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a:prstGeom prst="rect">
            <a:avLst/>
          </a:prstGeo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a:prstGeom prst="rect">
            <a:avLst/>
          </a:prstGeom>
        </p:spPr>
        <p:txBody>
          <a:bodyPr/>
          <a:lstStyle>
            <a:lvl1pPr algn="l">
              <a:defRPr/>
            </a:lvl1pPr>
          </a:lstStyle>
          <a:p>
            <a:fld id="{846D56A0-8B78-49B7-A038-B8F1B412CE95}" type="datetimeFigureOut">
              <a:rPr lang="en-US" smtClean="0"/>
              <a:t>3/28/2022</a:t>
            </a:fld>
            <a:endParaRPr lang="en-US"/>
          </a:p>
        </p:txBody>
      </p:sp>
      <p:sp>
        <p:nvSpPr>
          <p:cNvPr id="6" name="Footer Placeholder 5"/>
          <p:cNvSpPr>
            <a:spLocks noGrp="1"/>
          </p:cNvSpPr>
          <p:nvPr>
            <p:ph type="ftr" sz="quarter" idx="11"/>
          </p:nvPr>
        </p:nvSpPr>
        <p:spPr>
          <a:xfrm>
            <a:off x="4800600" y="6459785"/>
            <a:ext cx="4648200" cy="365125"/>
          </a:xfrm>
          <a:prstGeom prst="rect">
            <a:avLst/>
          </a:prstGeo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a:xfrm>
            <a:off x="10991850" y="6428035"/>
            <a:ext cx="1077883" cy="365125"/>
          </a:xfrm>
          <a:prstGeom prst="rect">
            <a:avLst/>
          </a:prstGeom>
        </p:spPr>
        <p:txBody>
          <a:bodyPr/>
          <a:lstStyle>
            <a:lvl1pPr>
              <a:defRPr>
                <a:solidFill>
                  <a:schemeClr val="tx2"/>
                </a:solidFill>
              </a:defRPr>
            </a:lvl1pPr>
          </a:lstStyle>
          <a:p>
            <a:fld id="{5AE1514C-5E56-4738-A1FF-4B1CFD2A3E36}" type="slidenum">
              <a:rPr lang="en-US" smtClean="0"/>
              <a:pPr/>
              <a:t>‹#›</a:t>
            </a:fld>
            <a:endParaRPr lang="en-US"/>
          </a:p>
        </p:txBody>
      </p:sp>
    </p:spTree>
    <p:extLst>
      <p:ext uri="{BB962C8B-B14F-4D97-AF65-F5344CB8AC3E}">
        <p14:creationId xmlns:p14="http://schemas.microsoft.com/office/powerpoint/2010/main" val="1945385164"/>
      </p:ext>
    </p:extLst>
  </p:cSld>
  <p:clrMapOvr>
    <a:masterClrMapping/>
  </p:clrMapOvr>
  <p:hf hdr="0" dt="0"/>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a:prstGeom prst="rect">
            <a:avLst/>
          </a:prstGeo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prstGeom prst="rect">
            <a:avLst/>
          </a:prstGeo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a:prstGeom prst="rect">
            <a:avLst/>
          </a:prstGeo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1097280" y="6459785"/>
            <a:ext cx="2472271" cy="365125"/>
          </a:xfrm>
          <a:prstGeom prst="rect">
            <a:avLst/>
          </a:prstGeom>
        </p:spPr>
        <p:txBody>
          <a:bodyPr/>
          <a:lstStyle/>
          <a:p>
            <a:fld id="{846D56A0-8B78-49B7-A038-B8F1B412CE95}" type="datetimeFigureOut">
              <a:rPr lang="en-US" smtClean="0"/>
              <a:t>3/28/2022</a:t>
            </a:fld>
            <a:endParaRPr lang="en-US"/>
          </a:p>
        </p:txBody>
      </p:sp>
      <p:sp>
        <p:nvSpPr>
          <p:cNvPr id="6" name="Footer Placeholder 5"/>
          <p:cNvSpPr>
            <a:spLocks noGrp="1"/>
          </p:cNvSpPr>
          <p:nvPr>
            <p:ph type="ftr" sz="quarter" idx="11"/>
          </p:nvPr>
        </p:nvSpPr>
        <p:spPr>
          <a:xfrm>
            <a:off x="3686185" y="6459785"/>
            <a:ext cx="4822804"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10991850" y="6428035"/>
            <a:ext cx="1077883" cy="365125"/>
          </a:xfrm>
          <a:prstGeom prst="rect">
            <a:avLst/>
          </a:prstGeom>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925052982"/>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097280" y="1845734"/>
            <a:ext cx="10058400" cy="4023360"/>
          </a:xfrm>
          <a:prstGeom prst="rect">
            <a:avLst/>
          </a:prstGeo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97280" y="6459785"/>
            <a:ext cx="2472271" cy="365125"/>
          </a:xfrm>
          <a:prstGeom prst="rect">
            <a:avLst/>
          </a:prstGeom>
        </p:spPr>
        <p:txBody>
          <a:bodyPr/>
          <a:lstStyle/>
          <a:p>
            <a:fld id="{846D56A0-8B78-49B7-A038-B8F1B412CE95}" type="datetimeFigureOut">
              <a:rPr lang="en-US" smtClean="0"/>
              <a:t>3/28/2022</a:t>
            </a:fld>
            <a:endParaRPr lang="en-US"/>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0991850" y="6428035"/>
            <a:ext cx="1077883" cy="365125"/>
          </a:xfrm>
          <a:prstGeom prst="rect">
            <a:avLst/>
          </a:prstGeom>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1043181466"/>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3111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286603"/>
            <a:ext cx="10018395" cy="764155"/>
          </a:xfrm>
          <a:prstGeom prst="rect">
            <a:avLst/>
          </a:prstGeom>
        </p:spPr>
        <p:txBody>
          <a:bodyPr vert="horz" lIns="91440" tIns="45720" rIns="91440" bIns="45720" rtlCol="0" anchor="b">
            <a:normAutofit/>
          </a:bodyPr>
          <a:lstStyle/>
          <a:p>
            <a:r>
              <a:rPr lang="en-US" dirty="0"/>
              <a:t>Click to edit Master title style</a:t>
            </a:r>
          </a:p>
        </p:txBody>
      </p:sp>
      <p:sp>
        <p:nvSpPr>
          <p:cNvPr id="11" name="Rectangle 10">
            <a:extLst>
              <a:ext uri="{FF2B5EF4-FFF2-40B4-BE49-F238E27FC236}">
                <a16:creationId xmlns:a16="http://schemas.microsoft.com/office/drawing/2014/main" id="{106DD7C6-0707-4AF5-9DA0-5E547FE28E65}"/>
              </a:ext>
            </a:extLst>
          </p:cNvPr>
          <p:cNvSpPr/>
          <p:nvPr userDrawn="1"/>
        </p:nvSpPr>
        <p:spPr>
          <a:xfrm>
            <a:off x="0" y="0"/>
            <a:ext cx="12192000" cy="1050758"/>
          </a:xfrm>
          <a:prstGeom prst="rect">
            <a:avLst/>
          </a:prstGeom>
        </p:spPr>
        <p:txBody>
          <a:bodyPr vert="horz" lIns="457200" tIns="45720" rIns="457200" bIns="45720" rtlCol="0" anchor="ctr">
            <a:noAutofit/>
          </a:bodyPr>
          <a:lstStyle/>
          <a:p>
            <a:pPr lvl="0" algn="ctr">
              <a:lnSpc>
                <a:spcPct val="90000"/>
              </a:lnSpc>
              <a:spcBef>
                <a:spcPct val="0"/>
              </a:spcBef>
              <a:buNone/>
              <a:tabLst>
                <a:tab pos="10579100" algn="l"/>
              </a:tabLst>
            </a:pPr>
            <a:endParaRPr lang="en-US" sz="3400" b="0" i="0" spc="160" baseline="0">
              <a:gradFill>
                <a:gsLst>
                  <a:gs pos="0">
                    <a:schemeClr val="tx2"/>
                  </a:gs>
                  <a:gs pos="100000">
                    <a:schemeClr val="tx2"/>
                  </a:gs>
                </a:gsLst>
                <a:lin ang="5400000" scaled="1"/>
              </a:gradFill>
              <a:latin typeface="Segoe UI Semibold" panose="020B0702040204020203" pitchFamily="34" charset="0"/>
              <a:ea typeface="+mj-ea"/>
              <a:cs typeface="Segoe UI Semibold" panose="020B0702040204020203" pitchFamily="34" charset="0"/>
            </a:endParaRPr>
          </a:p>
        </p:txBody>
      </p:sp>
      <p:sp>
        <p:nvSpPr>
          <p:cNvPr id="8" name="TextBox 7">
            <a:extLst>
              <a:ext uri="{FF2B5EF4-FFF2-40B4-BE49-F238E27FC236}">
                <a16:creationId xmlns:a16="http://schemas.microsoft.com/office/drawing/2014/main" id="{B18585C4-CD5B-4102-BE8E-4C68A9D4EA1B}"/>
              </a:ext>
            </a:extLst>
          </p:cNvPr>
          <p:cNvSpPr txBox="1"/>
          <p:nvPr userDrawn="1"/>
        </p:nvSpPr>
        <p:spPr>
          <a:xfrm>
            <a:off x="10972800" y="6457949"/>
            <a:ext cx="1219200"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THICCCBOI Light" panose="00000400000000000000" pitchFamily="2" charset="0"/>
              </a:rPr>
              <a:t>CureDAO.org</a:t>
            </a:r>
          </a:p>
          <a:p>
            <a:endParaRPr lang="en-US" dirty="0">
              <a:latin typeface="THICCCBOI Light" panose="00000400000000000000" pitchFamily="2" charset="0"/>
            </a:endParaRPr>
          </a:p>
        </p:txBody>
      </p:sp>
    </p:spTree>
    <p:extLst>
      <p:ext uri="{BB962C8B-B14F-4D97-AF65-F5344CB8AC3E}">
        <p14:creationId xmlns:p14="http://schemas.microsoft.com/office/powerpoint/2010/main" val="4108772680"/>
      </p:ext>
    </p:extLst>
  </p:cSld>
  <p:clrMap bg1="lt1" tx1="dk1" bg2="lt2" tx2="dk2" accent1="accent1" accent2="accent2" accent3="accent3" accent4="accent4" accent5="accent5" accent6="accent6" hlink="hlink" folHlink="folHlink"/>
  <p:sldLayoutIdLst>
    <p:sldLayoutId id="2147484130" r:id="rId1"/>
    <p:sldLayoutId id="2147484131" r:id="rId2"/>
    <p:sldLayoutId id="2147484132" r:id="rId3"/>
    <p:sldLayoutId id="2147484133" r:id="rId4"/>
    <p:sldLayoutId id="2147484134" r:id="rId5"/>
    <p:sldLayoutId id="2147484135" r:id="rId6"/>
    <p:sldLayoutId id="2147484136" r:id="rId7"/>
    <p:sldLayoutId id="2147484137" r:id="rId8"/>
    <p:sldLayoutId id="2147484138" r:id="rId9"/>
    <p:sldLayoutId id="2147484139" r:id="rId10"/>
    <p:sldLayoutId id="2147484140" r:id="rId11"/>
    <p:sldLayoutId id="2147484112" r:id="rId12"/>
    <p:sldLayoutId id="2147483679" r:id="rId13"/>
    <p:sldLayoutId id="2147484113" r:id="rId14"/>
    <p:sldLayoutId id="2147484098" r:id="rId15"/>
    <p:sldLayoutId id="2147483677" r:id="rId16"/>
  </p:sldLayoutIdLst>
  <p:hf hdr="0" dt="0"/>
  <p:txStyles>
    <p:titleStyle>
      <a:lvl1pPr algn="l" defTabSz="914400" rtl="0" eaLnBrk="1" latinLnBrk="0" hangingPunct="1">
        <a:lnSpc>
          <a:spcPct val="85000"/>
        </a:lnSpc>
        <a:spcBef>
          <a:spcPct val="0"/>
        </a:spcBef>
        <a:buNone/>
        <a:defRPr sz="4800" kern="1200" spc="-50" baseline="0">
          <a:solidFill>
            <a:schemeClr val="bg1"/>
          </a:solidFill>
          <a:latin typeface="THICCCBOI" panose="00000800000000000000" pitchFamily="2" charset="0"/>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33.jpe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jpeg"/><Relationship Id="rId7"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1.xml"/><Relationship Id="rId1" Type="http://schemas.openxmlformats.org/officeDocument/2006/relationships/tags" Target="../tags/tag1.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1.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19.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E74BC0E0-EFB7-4165-B701-FD0EB82C5021}"/>
              </a:ext>
            </a:extLst>
          </p:cNvPr>
          <p:cNvPicPr>
            <a:picLocks noChangeAspect="1"/>
          </p:cNvPicPr>
          <p:nvPr/>
        </p:nvPicPr>
        <p:blipFill rotWithShape="1">
          <a:blip r:embed="rId3"/>
          <a:srcRect l="3197" r="3913" b="-1"/>
          <a:stretch/>
        </p:blipFill>
        <p:spPr>
          <a:xfrm>
            <a:off x="20" y="10"/>
            <a:ext cx="12191980" cy="6857990"/>
          </a:xfrm>
          <a:prstGeom prst="rect">
            <a:avLst/>
          </a:prstGeom>
        </p:spPr>
      </p:pic>
      <p:pic>
        <p:nvPicPr>
          <p:cNvPr id="5" name="Picture 4">
            <a:extLst>
              <a:ext uri="{FF2B5EF4-FFF2-40B4-BE49-F238E27FC236}">
                <a16:creationId xmlns:a16="http://schemas.microsoft.com/office/drawing/2014/main" id="{41A6F43C-C2DC-4FFA-80FB-55AF89F2CA45}"/>
              </a:ext>
            </a:extLst>
          </p:cNvPr>
          <p:cNvPicPr>
            <a:picLocks noChangeAspect="1"/>
          </p:cNvPicPr>
          <p:nvPr/>
        </p:nvPicPr>
        <p:blipFill rotWithShape="1">
          <a:blip r:embed="rId4"/>
          <a:srcRect l="9045" t="2165" r="9045" b="2165"/>
          <a:stretch/>
        </p:blipFill>
        <p:spPr>
          <a:xfrm>
            <a:off x="0" y="0"/>
            <a:ext cx="12188825" cy="6857990"/>
          </a:xfrm>
          <a:prstGeom prst="rect">
            <a:avLst/>
          </a:prstGeom>
        </p:spPr>
      </p:pic>
    </p:spTree>
    <p:extLst>
      <p:ext uri="{BB962C8B-B14F-4D97-AF65-F5344CB8AC3E}">
        <p14:creationId xmlns:p14="http://schemas.microsoft.com/office/powerpoint/2010/main" val="2683947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3111A"/>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4B82732-A4F3-422B-9541-20AC50381F75}"/>
              </a:ext>
            </a:extLst>
          </p:cNvPr>
          <p:cNvPicPr>
            <a:picLocks noChangeAspect="1"/>
          </p:cNvPicPr>
          <p:nvPr/>
        </p:nvPicPr>
        <p:blipFill rotWithShape="1">
          <a:blip r:embed="rId3"/>
          <a:srcRect l="48793" t="6218" r="11312" b="12303"/>
          <a:stretch/>
        </p:blipFill>
        <p:spPr>
          <a:xfrm>
            <a:off x="8909780" y="3679072"/>
            <a:ext cx="2414995" cy="2617029"/>
          </a:xfrm>
          <a:prstGeom prst="rect">
            <a:avLst/>
          </a:prstGeom>
        </p:spPr>
      </p:pic>
      <p:pic>
        <p:nvPicPr>
          <p:cNvPr id="9" name="Picture 8" descr="A picture containing text, electronics, calculator&#10;&#10;Description automatically generated">
            <a:extLst>
              <a:ext uri="{FF2B5EF4-FFF2-40B4-BE49-F238E27FC236}">
                <a16:creationId xmlns:a16="http://schemas.microsoft.com/office/drawing/2014/main" id="{D5B0CE23-0A6D-4A2F-B77D-D99886FEE1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2523" y="3556727"/>
            <a:ext cx="3002976" cy="2861720"/>
          </a:xfrm>
          <a:prstGeom prst="rect">
            <a:avLst/>
          </a:prstGeom>
          <a:effectLst>
            <a:outerShdw blurRad="50800" dist="38100" dir="2700000" algn="tl" rotWithShape="0">
              <a:prstClr val="black">
                <a:alpha val="40000"/>
              </a:prstClr>
            </a:outerShdw>
          </a:effectLst>
        </p:spPr>
      </p:pic>
      <p:pic>
        <p:nvPicPr>
          <p:cNvPr id="11" name="Picture 10" descr="A screenshot of a phone&#10;&#10;Description automatically generated with low confidence">
            <a:extLst>
              <a:ext uri="{FF2B5EF4-FFF2-40B4-BE49-F238E27FC236}">
                <a16:creationId xmlns:a16="http://schemas.microsoft.com/office/drawing/2014/main" id="{4ABBCE0F-28D5-4CC3-A86A-77D6631E20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006" y="3556727"/>
            <a:ext cx="3002976" cy="2861720"/>
          </a:xfrm>
          <a:prstGeom prst="rect">
            <a:avLst/>
          </a:prstGeom>
        </p:spPr>
      </p:pic>
      <p:sp>
        <p:nvSpPr>
          <p:cNvPr id="14" name="TextBox 13">
            <a:extLst>
              <a:ext uri="{FF2B5EF4-FFF2-40B4-BE49-F238E27FC236}">
                <a16:creationId xmlns:a16="http://schemas.microsoft.com/office/drawing/2014/main" id="{8ECE5369-7F84-404D-BD9C-9318E8CE79B9}"/>
              </a:ext>
            </a:extLst>
          </p:cNvPr>
          <p:cNvSpPr txBox="1"/>
          <p:nvPr/>
        </p:nvSpPr>
        <p:spPr>
          <a:xfrm>
            <a:off x="3603634" y="4155364"/>
            <a:ext cx="524247" cy="1569660"/>
          </a:xfrm>
          <a:prstGeom prst="rect">
            <a:avLst/>
          </a:prstGeom>
          <a:noFill/>
        </p:spPr>
        <p:txBody>
          <a:bodyPr wrap="square" rtlCol="0">
            <a:spAutoFit/>
          </a:bodyPr>
          <a:lstStyle/>
          <a:p>
            <a:r>
              <a:rPr lang="en-US" sz="9600" b="1" spc="50" dirty="0">
                <a:ln w="0"/>
                <a:solidFill>
                  <a:schemeClr val="bg2"/>
                </a:solidFill>
                <a:effectLst>
                  <a:innerShdw blurRad="63500" dist="50800" dir="13500000">
                    <a:srgbClr val="000000">
                      <a:alpha val="50000"/>
                    </a:srgbClr>
                  </a:innerShdw>
                </a:effectLst>
                <a:latin typeface="THICCCBOI" panose="00000800000000000000" pitchFamily="2" charset="0"/>
              </a:rPr>
              <a:t>+</a:t>
            </a:r>
            <a:endParaRPr lang="en-US" sz="9600" dirty="0">
              <a:solidFill>
                <a:schemeClr val="bg1"/>
              </a:solidFill>
              <a:latin typeface="THICCCBOI" panose="00000800000000000000" pitchFamily="2" charset="0"/>
            </a:endParaRPr>
          </a:p>
        </p:txBody>
      </p:sp>
      <p:sp>
        <p:nvSpPr>
          <p:cNvPr id="15" name="TextBox 14">
            <a:extLst>
              <a:ext uri="{FF2B5EF4-FFF2-40B4-BE49-F238E27FC236}">
                <a16:creationId xmlns:a16="http://schemas.microsoft.com/office/drawing/2014/main" id="{C42E0C6E-0233-4488-B4F8-E7C2CBD8B72F}"/>
              </a:ext>
            </a:extLst>
          </p:cNvPr>
          <p:cNvSpPr txBox="1"/>
          <p:nvPr/>
        </p:nvSpPr>
        <p:spPr>
          <a:xfrm>
            <a:off x="7594805" y="4155364"/>
            <a:ext cx="524247" cy="1569660"/>
          </a:xfrm>
          <a:prstGeom prst="rect">
            <a:avLst/>
          </a:prstGeom>
          <a:noFill/>
        </p:spPr>
        <p:txBody>
          <a:bodyPr wrap="square" rtlCol="0">
            <a:spAutoFit/>
          </a:bodyPr>
          <a:lstStyle/>
          <a:p>
            <a:r>
              <a:rPr lang="en-US" sz="9600" b="1" spc="50" dirty="0">
                <a:ln w="0"/>
                <a:solidFill>
                  <a:schemeClr val="bg2"/>
                </a:solidFill>
                <a:effectLst>
                  <a:innerShdw blurRad="63500" dist="50800" dir="13500000">
                    <a:srgbClr val="000000">
                      <a:alpha val="50000"/>
                    </a:srgbClr>
                  </a:innerShdw>
                </a:effectLst>
                <a:latin typeface="THICCCBOI" panose="00000800000000000000" pitchFamily="2" charset="0"/>
              </a:rPr>
              <a:t>=</a:t>
            </a:r>
            <a:endParaRPr lang="en-US" sz="9600" dirty="0">
              <a:solidFill>
                <a:schemeClr val="bg1"/>
              </a:solidFill>
              <a:latin typeface="THICCCBOI" panose="00000800000000000000" pitchFamily="2" charset="0"/>
            </a:endParaRPr>
          </a:p>
        </p:txBody>
      </p:sp>
      <p:sp>
        <p:nvSpPr>
          <p:cNvPr id="16" name="TextBox 15">
            <a:extLst>
              <a:ext uri="{FF2B5EF4-FFF2-40B4-BE49-F238E27FC236}">
                <a16:creationId xmlns:a16="http://schemas.microsoft.com/office/drawing/2014/main" id="{FB79CC43-6716-46D6-9D28-CC4B89317910}"/>
              </a:ext>
            </a:extLst>
          </p:cNvPr>
          <p:cNvSpPr txBox="1"/>
          <p:nvPr/>
        </p:nvSpPr>
        <p:spPr>
          <a:xfrm>
            <a:off x="262656" y="163480"/>
            <a:ext cx="11399989" cy="3046988"/>
          </a:xfrm>
          <a:prstGeom prst="rect">
            <a:avLst/>
          </a:prstGeom>
          <a:noFill/>
        </p:spPr>
        <p:txBody>
          <a:bodyPr wrap="square" rtlCol="0">
            <a:spAutoFit/>
          </a:bodyPr>
          <a:lstStyle/>
          <a:p>
            <a:r>
              <a:rPr lang="en-US" sz="4800" b="1" dirty="0">
                <a:solidFill>
                  <a:schemeClr val="bg1"/>
                </a:solidFill>
                <a:latin typeface="THICCCBOI Light" panose="00000400000000000000" pitchFamily="2" charset="0"/>
              </a:rPr>
              <a:t>Question: </a:t>
            </a:r>
            <a:r>
              <a:rPr lang="en-US" sz="4800" dirty="0">
                <a:solidFill>
                  <a:schemeClr val="bg1"/>
                </a:solidFill>
                <a:latin typeface="THICCCBOI Light" panose="00000400000000000000" pitchFamily="2" charset="0"/>
              </a:rPr>
              <a:t>How can an unprecedented explosion in health data and innovation produce no measurable improvement? </a:t>
            </a:r>
            <a:endParaRPr lang="en-US" sz="4800" dirty="0">
              <a:solidFill>
                <a:schemeClr val="bg1"/>
              </a:solidFill>
              <a:latin typeface="THICCCBOI" panose="00000800000000000000" pitchFamily="2" charset="0"/>
            </a:endParaRPr>
          </a:p>
        </p:txBody>
      </p:sp>
      <p:pic>
        <p:nvPicPr>
          <p:cNvPr id="19" name="Picture 18" descr="A picture containing timeline&#10;&#10;Description automatically generated">
            <a:extLst>
              <a:ext uri="{FF2B5EF4-FFF2-40B4-BE49-F238E27FC236}">
                <a16:creationId xmlns:a16="http://schemas.microsoft.com/office/drawing/2014/main" id="{EABA6268-0A4F-4350-B6BF-C3D4035618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28592" y="3502050"/>
            <a:ext cx="3177370" cy="2935344"/>
          </a:xfrm>
          <a:prstGeom prst="rect">
            <a:avLst/>
          </a:prstGeom>
        </p:spPr>
      </p:pic>
    </p:spTree>
    <p:extLst>
      <p:ext uri="{BB962C8B-B14F-4D97-AF65-F5344CB8AC3E}">
        <p14:creationId xmlns:p14="http://schemas.microsoft.com/office/powerpoint/2010/main" val="1538944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3111A"/>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CB8E27-7E46-4EAB-9963-8C0C1D5F263B}"/>
              </a:ext>
            </a:extLst>
          </p:cNvPr>
          <p:cNvPicPr>
            <a:picLocks noChangeAspect="1"/>
          </p:cNvPicPr>
          <p:nvPr/>
        </p:nvPicPr>
        <p:blipFill>
          <a:blip r:embed="rId3">
            <a:biLevel thresh="25000"/>
          </a:blip>
          <a:stretch>
            <a:fillRect/>
          </a:stretch>
        </p:blipFill>
        <p:spPr>
          <a:xfrm>
            <a:off x="302352" y="5786771"/>
            <a:ext cx="8591550" cy="781050"/>
          </a:xfrm>
          <a:prstGeom prst="rect">
            <a:avLst/>
          </a:prstGeom>
        </p:spPr>
      </p:pic>
      <p:pic>
        <p:nvPicPr>
          <p:cNvPr id="8" name="Picture 7">
            <a:extLst>
              <a:ext uri="{FF2B5EF4-FFF2-40B4-BE49-F238E27FC236}">
                <a16:creationId xmlns:a16="http://schemas.microsoft.com/office/drawing/2014/main" id="{E4F93ED1-6373-4717-B97E-BDC42FEA96EF}"/>
              </a:ext>
            </a:extLst>
          </p:cNvPr>
          <p:cNvPicPr>
            <a:picLocks noChangeAspect="1"/>
          </p:cNvPicPr>
          <p:nvPr/>
        </p:nvPicPr>
        <p:blipFill rotWithShape="1">
          <a:blip r:embed="rId3">
            <a:biLevel thresh="25000"/>
          </a:blip>
          <a:srcRect r="63502"/>
          <a:stretch/>
        </p:blipFill>
        <p:spPr>
          <a:xfrm>
            <a:off x="8893902" y="5786771"/>
            <a:ext cx="3135709" cy="781050"/>
          </a:xfrm>
          <a:prstGeom prst="rect">
            <a:avLst/>
          </a:prstGeom>
        </p:spPr>
      </p:pic>
      <p:sp>
        <p:nvSpPr>
          <p:cNvPr id="9" name="Rectangle 8">
            <a:extLst>
              <a:ext uri="{FF2B5EF4-FFF2-40B4-BE49-F238E27FC236}">
                <a16:creationId xmlns:a16="http://schemas.microsoft.com/office/drawing/2014/main" id="{E51D71F3-24C5-4BD8-9646-CE97F7948CA7}"/>
              </a:ext>
            </a:extLst>
          </p:cNvPr>
          <p:cNvSpPr/>
          <p:nvPr/>
        </p:nvSpPr>
        <p:spPr>
          <a:xfrm>
            <a:off x="195943" y="290179"/>
            <a:ext cx="11719249" cy="1569660"/>
          </a:xfrm>
          <a:prstGeom prst="rect">
            <a:avLst/>
          </a:prstGeom>
          <a:noFill/>
        </p:spPr>
        <p:txBody>
          <a:bodyPr wrap="square" lIns="91440" tIns="45720" rIns="91440" bIns="45720">
            <a:spAutoFit/>
          </a:bodyPr>
          <a:lstStyle/>
          <a:p>
            <a:pPr algn="ctr"/>
            <a:r>
              <a:rPr lang="en-US" sz="4800" b="0" cap="none" spc="0" dirty="0">
                <a:ln w="0"/>
                <a:solidFill>
                  <a:schemeClr val="bg1"/>
                </a:solidFill>
                <a:latin typeface="+mj-lt"/>
              </a:rPr>
              <a:t>Answer: Collaboration &amp; Data Sharing</a:t>
            </a:r>
          </a:p>
          <a:p>
            <a:pPr algn="ctr"/>
            <a:r>
              <a:rPr lang="en-US" sz="4800" dirty="0">
                <a:ln w="0"/>
                <a:solidFill>
                  <a:schemeClr val="bg1"/>
                </a:solidFill>
                <a:latin typeface="+mj-lt"/>
              </a:rPr>
              <a:t>is</a:t>
            </a:r>
            <a:r>
              <a:rPr lang="en-US" sz="4800" b="0" cap="none" spc="0" dirty="0">
                <a:ln w="0"/>
                <a:solidFill>
                  <a:schemeClr val="bg1"/>
                </a:solidFill>
                <a:latin typeface="+mj-lt"/>
              </a:rPr>
              <a:t> Punished by the Market</a:t>
            </a:r>
          </a:p>
        </p:txBody>
      </p:sp>
      <p:sp>
        <p:nvSpPr>
          <p:cNvPr id="10" name="TextBox 9">
            <a:extLst>
              <a:ext uri="{FF2B5EF4-FFF2-40B4-BE49-F238E27FC236}">
                <a16:creationId xmlns:a16="http://schemas.microsoft.com/office/drawing/2014/main" id="{EA117474-3F03-4BB4-AEBE-A2334B12686D}"/>
              </a:ext>
            </a:extLst>
          </p:cNvPr>
          <p:cNvSpPr txBox="1"/>
          <p:nvPr/>
        </p:nvSpPr>
        <p:spPr>
          <a:xfrm>
            <a:off x="583474" y="2421242"/>
            <a:ext cx="10648418" cy="1754326"/>
          </a:xfrm>
          <a:prstGeom prst="rect">
            <a:avLst/>
          </a:prstGeom>
          <a:noFill/>
        </p:spPr>
        <p:txBody>
          <a:bodyPr wrap="square" rtlCol="0">
            <a:spAutoFit/>
          </a:bodyPr>
          <a:lstStyle/>
          <a:p>
            <a:pPr algn="ctr"/>
            <a:r>
              <a:rPr lang="en-US" sz="3600" dirty="0">
                <a:solidFill>
                  <a:schemeClr val="bg1"/>
                </a:solidFill>
                <a:latin typeface="THICCCBOI Light" panose="00000400000000000000" pitchFamily="2" charset="0"/>
              </a:rPr>
              <a:t>We’re wasting </a:t>
            </a:r>
            <a:r>
              <a:rPr lang="en-US" sz="3600" b="1" dirty="0">
                <a:solidFill>
                  <a:schemeClr val="bg1"/>
                </a:solidFill>
                <a:latin typeface="THICCCBOI Light" panose="00000400000000000000" pitchFamily="2" charset="0"/>
              </a:rPr>
              <a:t>$157 billion </a:t>
            </a:r>
            <a:r>
              <a:rPr lang="en-US" sz="3600" dirty="0">
                <a:solidFill>
                  <a:schemeClr val="bg1"/>
                </a:solidFill>
                <a:latin typeface="THICCCBOI Light" panose="00000400000000000000" pitchFamily="2" charset="0"/>
              </a:rPr>
              <a:t>paying over </a:t>
            </a:r>
            <a:r>
              <a:rPr lang="en-US" sz="3600" b="1" dirty="0">
                <a:solidFill>
                  <a:schemeClr val="bg1"/>
                </a:solidFill>
                <a:latin typeface="THICCCBOI Light" panose="00000400000000000000" pitchFamily="2" charset="0"/>
              </a:rPr>
              <a:t>350,000</a:t>
            </a:r>
            <a:r>
              <a:rPr lang="en-US" sz="3600" dirty="0">
                <a:solidFill>
                  <a:schemeClr val="bg1"/>
                </a:solidFill>
                <a:latin typeface="THICCCBOI Light" panose="00000400000000000000" pitchFamily="2" charset="0"/>
              </a:rPr>
              <a:t> programmers to write the same code to implement the same basic functionality.   </a:t>
            </a:r>
          </a:p>
        </p:txBody>
      </p:sp>
      <p:cxnSp>
        <p:nvCxnSpPr>
          <p:cNvPr id="3" name="Straight Arrow Connector 2">
            <a:extLst>
              <a:ext uri="{FF2B5EF4-FFF2-40B4-BE49-F238E27FC236}">
                <a16:creationId xmlns:a16="http://schemas.microsoft.com/office/drawing/2014/main" id="{57A8AC5B-3E77-435D-89D5-4A5641100596}"/>
              </a:ext>
            </a:extLst>
          </p:cNvPr>
          <p:cNvCxnSpPr/>
          <p:nvPr/>
        </p:nvCxnSpPr>
        <p:spPr>
          <a:xfrm>
            <a:off x="455453" y="5410033"/>
            <a:ext cx="11228376" cy="0"/>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F4DFC7A-39B3-4809-A70F-3A219CE068E3}"/>
              </a:ext>
            </a:extLst>
          </p:cNvPr>
          <p:cNvSpPr txBox="1"/>
          <p:nvPr/>
        </p:nvSpPr>
        <p:spPr>
          <a:xfrm>
            <a:off x="3989196" y="4761692"/>
            <a:ext cx="5421419" cy="646331"/>
          </a:xfrm>
          <a:prstGeom prst="rect">
            <a:avLst/>
          </a:prstGeom>
          <a:noFill/>
        </p:spPr>
        <p:txBody>
          <a:bodyPr wrap="square" rtlCol="0">
            <a:spAutoFit/>
          </a:bodyPr>
          <a:lstStyle/>
          <a:p>
            <a:r>
              <a:rPr lang="en-US" sz="3600" dirty="0">
                <a:solidFill>
                  <a:schemeClr val="bg1"/>
                </a:solidFill>
                <a:latin typeface="+mj-lt"/>
              </a:rPr>
              <a:t>Horizontal Stagnation</a:t>
            </a:r>
          </a:p>
        </p:txBody>
      </p:sp>
    </p:spTree>
    <p:extLst>
      <p:ext uri="{BB962C8B-B14F-4D97-AF65-F5344CB8AC3E}">
        <p14:creationId xmlns:p14="http://schemas.microsoft.com/office/powerpoint/2010/main" val="522953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5B7108-8B24-4E6F-A65C-A606F337C7D8}"/>
              </a:ext>
            </a:extLst>
          </p:cNvPr>
          <p:cNvPicPr>
            <a:picLocks noChangeAspect="1"/>
          </p:cNvPicPr>
          <p:nvPr/>
        </p:nvPicPr>
        <p:blipFill rotWithShape="1">
          <a:blip r:embed="rId3"/>
          <a:srcRect b="443"/>
          <a:stretch/>
        </p:blipFill>
        <p:spPr>
          <a:xfrm>
            <a:off x="20" y="10"/>
            <a:ext cx="12191980" cy="6857990"/>
          </a:xfrm>
          <a:prstGeom prst="rect">
            <a:avLst/>
          </a:prstGeom>
        </p:spPr>
      </p:pic>
      <p:pic>
        <p:nvPicPr>
          <p:cNvPr id="5" name="Picture 4">
            <a:extLst>
              <a:ext uri="{FF2B5EF4-FFF2-40B4-BE49-F238E27FC236}">
                <a16:creationId xmlns:a16="http://schemas.microsoft.com/office/drawing/2014/main" id="{8C6BA437-B8D1-4E16-87A6-209A16DC565B}"/>
              </a:ext>
            </a:extLst>
          </p:cNvPr>
          <p:cNvPicPr>
            <a:picLocks noChangeAspect="1"/>
          </p:cNvPicPr>
          <p:nvPr/>
        </p:nvPicPr>
        <p:blipFill rotWithShape="1">
          <a:blip r:embed="rId4"/>
          <a:srcRect l="4873" t="2449" r="2473"/>
          <a:stretch/>
        </p:blipFill>
        <p:spPr>
          <a:xfrm>
            <a:off x="-3154" y="0"/>
            <a:ext cx="12191980" cy="6858000"/>
          </a:xfrm>
          <a:prstGeom prst="rect">
            <a:avLst/>
          </a:prstGeom>
        </p:spPr>
      </p:pic>
      <p:pic>
        <p:nvPicPr>
          <p:cNvPr id="7" name="Picture 6">
            <a:extLst>
              <a:ext uri="{FF2B5EF4-FFF2-40B4-BE49-F238E27FC236}">
                <a16:creationId xmlns:a16="http://schemas.microsoft.com/office/drawing/2014/main" id="{B63A1137-F993-49C8-83F3-DC677C6AB229}"/>
              </a:ext>
            </a:extLst>
          </p:cNvPr>
          <p:cNvPicPr>
            <a:picLocks noChangeAspect="1"/>
          </p:cNvPicPr>
          <p:nvPr/>
        </p:nvPicPr>
        <p:blipFill>
          <a:blip r:embed="rId5"/>
          <a:stretch>
            <a:fillRect/>
          </a:stretch>
        </p:blipFill>
        <p:spPr>
          <a:xfrm>
            <a:off x="328612" y="142875"/>
            <a:ext cx="11534775" cy="6572250"/>
          </a:xfrm>
          <a:prstGeom prst="rect">
            <a:avLst/>
          </a:prstGeom>
        </p:spPr>
      </p:pic>
    </p:spTree>
    <p:extLst>
      <p:ext uri="{BB962C8B-B14F-4D97-AF65-F5344CB8AC3E}">
        <p14:creationId xmlns:p14="http://schemas.microsoft.com/office/powerpoint/2010/main" val="16221820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FFC7B83A-6DD3-49EA-83FF-97547EB20B9F}"/>
              </a:ext>
            </a:extLst>
          </p:cNvPr>
          <p:cNvSpPr txBox="1"/>
          <p:nvPr/>
        </p:nvSpPr>
        <p:spPr>
          <a:xfrm>
            <a:off x="546100" y="165100"/>
            <a:ext cx="11518900" cy="707886"/>
          </a:xfrm>
          <a:prstGeom prst="rect">
            <a:avLst/>
          </a:prstGeom>
          <a:noFill/>
        </p:spPr>
        <p:txBody>
          <a:bodyPr wrap="square" rtlCol="0">
            <a:spAutoFit/>
          </a:bodyPr>
          <a:lstStyle/>
          <a:p>
            <a:r>
              <a:rPr lang="en-US" sz="4000" b="0" cap="none" spc="0" dirty="0">
                <a:ln w="0"/>
                <a:solidFill>
                  <a:schemeClr val="bg1"/>
                </a:solidFill>
                <a:latin typeface="+mj-lt"/>
              </a:rPr>
              <a:t>WordPress: A Model for Open-Source Success</a:t>
            </a:r>
            <a:endParaRPr lang="en-US" sz="3600" b="0" cap="none" spc="0" dirty="0">
              <a:ln w="0"/>
              <a:solidFill>
                <a:schemeClr val="bg1"/>
              </a:solidFill>
              <a:latin typeface="+mj-lt"/>
            </a:endParaRPr>
          </a:p>
        </p:txBody>
      </p:sp>
      <p:pic>
        <p:nvPicPr>
          <p:cNvPr id="19" name="Picture 18" descr="Graphical user interface, text, application, chat or text message&#10;&#10;Description automatically generated">
            <a:extLst>
              <a:ext uri="{FF2B5EF4-FFF2-40B4-BE49-F238E27FC236}">
                <a16:creationId xmlns:a16="http://schemas.microsoft.com/office/drawing/2014/main" id="{5FCF14B2-D9A4-4024-9B62-0F30C8D0B1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100" y="990600"/>
            <a:ext cx="10864513" cy="6018583"/>
          </a:xfrm>
          <a:prstGeom prst="rect">
            <a:avLst/>
          </a:prstGeom>
        </p:spPr>
      </p:pic>
    </p:spTree>
    <p:extLst>
      <p:ext uri="{BB962C8B-B14F-4D97-AF65-F5344CB8AC3E}">
        <p14:creationId xmlns:p14="http://schemas.microsoft.com/office/powerpoint/2010/main" val="4156816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659A9015-2F1E-4669-AA83-D06AD6B42E0C}"/>
              </a:ext>
            </a:extLst>
          </p:cNvPr>
          <p:cNvPicPr>
            <a:picLocks noChangeAspect="1"/>
          </p:cNvPicPr>
          <p:nvPr/>
        </p:nvPicPr>
        <p:blipFill rotWithShape="1">
          <a:blip r:embed="rId2">
            <a:extLst>
              <a:ext uri="{28A0092B-C50C-407E-A947-70E740481C1C}">
                <a14:useLocalDpi xmlns:a14="http://schemas.microsoft.com/office/drawing/2010/main" val="0"/>
              </a:ext>
            </a:extLst>
          </a:blip>
          <a:srcRect t="23729"/>
          <a:stretch/>
        </p:blipFill>
        <p:spPr>
          <a:xfrm>
            <a:off x="20" y="10"/>
            <a:ext cx="12191980" cy="6857990"/>
          </a:xfrm>
          <a:prstGeom prst="rect">
            <a:avLst/>
          </a:prstGeom>
        </p:spPr>
      </p:pic>
      <p:pic>
        <p:nvPicPr>
          <p:cNvPr id="6" name="Picture 5" descr="Graphical user interface&#10;&#10;Description automatically generated">
            <a:extLst>
              <a:ext uri="{FF2B5EF4-FFF2-40B4-BE49-F238E27FC236}">
                <a16:creationId xmlns:a16="http://schemas.microsoft.com/office/drawing/2014/main" id="{77CA9A1A-E89D-4978-8E62-1998105D7E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2801" y="108653"/>
            <a:ext cx="6184880" cy="6622347"/>
          </a:xfrm>
          <a:prstGeom prst="rect">
            <a:avLst/>
          </a:prstGeom>
        </p:spPr>
      </p:pic>
      <p:sp>
        <p:nvSpPr>
          <p:cNvPr id="7" name="TextBox 6">
            <a:extLst>
              <a:ext uri="{FF2B5EF4-FFF2-40B4-BE49-F238E27FC236}">
                <a16:creationId xmlns:a16="http://schemas.microsoft.com/office/drawing/2014/main" id="{C3568551-1437-4CB9-9A44-494B82B7FCE0}"/>
              </a:ext>
            </a:extLst>
          </p:cNvPr>
          <p:cNvSpPr txBox="1"/>
          <p:nvPr/>
        </p:nvSpPr>
        <p:spPr>
          <a:xfrm>
            <a:off x="430769" y="382012"/>
            <a:ext cx="5234483" cy="1015663"/>
          </a:xfrm>
          <a:prstGeom prst="rect">
            <a:avLst/>
          </a:prstGeom>
          <a:noFill/>
        </p:spPr>
        <p:txBody>
          <a:bodyPr wrap="square" rtlCol="0">
            <a:spAutoFit/>
          </a:bodyPr>
          <a:lstStyle/>
          <a:p>
            <a:r>
              <a:rPr lang="en-US" sz="6000" dirty="0">
                <a:solidFill>
                  <a:schemeClr val="bg1"/>
                </a:solidFill>
                <a:latin typeface="+mj-lt"/>
              </a:rPr>
              <a:t>How it Works</a:t>
            </a:r>
          </a:p>
        </p:txBody>
      </p:sp>
      <p:sp>
        <p:nvSpPr>
          <p:cNvPr id="10" name="TextBox 9">
            <a:extLst>
              <a:ext uri="{FF2B5EF4-FFF2-40B4-BE49-F238E27FC236}">
                <a16:creationId xmlns:a16="http://schemas.microsoft.com/office/drawing/2014/main" id="{A5ECD8B5-B89F-4DF2-8870-C6736E7B25B3}"/>
              </a:ext>
            </a:extLst>
          </p:cNvPr>
          <p:cNvSpPr txBox="1"/>
          <p:nvPr/>
        </p:nvSpPr>
        <p:spPr>
          <a:xfrm>
            <a:off x="336561" y="1536184"/>
            <a:ext cx="5124440" cy="1569660"/>
          </a:xfrm>
          <a:prstGeom prst="rect">
            <a:avLst/>
          </a:prstGeom>
          <a:noFill/>
        </p:spPr>
        <p:txBody>
          <a:bodyPr wrap="square">
            <a:spAutoFit/>
          </a:bodyPr>
          <a:lstStyle/>
          <a:p>
            <a:pPr rtl="0">
              <a:spcBef>
                <a:spcPts val="2000"/>
              </a:spcBef>
              <a:spcAft>
                <a:spcPts val="600"/>
              </a:spcAft>
            </a:pPr>
            <a:r>
              <a:rPr lang="en-US" sz="2400" b="0" i="0" u="none" strike="noStrike" dirty="0">
                <a:solidFill>
                  <a:schemeClr val="bg1"/>
                </a:solidFill>
                <a:effectLst/>
                <a:latin typeface="THICCCBOI Light" panose="00000400000000000000" pitchFamily="2" charset="0"/>
              </a:rPr>
              <a:t>CureDAO utilizes the power of </a:t>
            </a:r>
            <a:r>
              <a:rPr lang="en-US" sz="2400" b="1" i="0" u="none" strike="noStrike" dirty="0">
                <a:solidFill>
                  <a:schemeClr val="bg1"/>
                </a:solidFill>
                <a:effectLst/>
                <a:latin typeface="THICCCBOI Light" panose="00000400000000000000" pitchFamily="2" charset="0"/>
              </a:rPr>
              <a:t>Intelligent Voluntary Cooperation </a:t>
            </a:r>
            <a:r>
              <a:rPr lang="en-US" sz="2400" b="0" i="0" u="none" strike="noStrike" dirty="0">
                <a:solidFill>
                  <a:schemeClr val="bg1"/>
                </a:solidFill>
                <a:effectLst/>
                <a:latin typeface="THICCCBOI Light" panose="00000400000000000000" pitchFamily="2" charset="0"/>
              </a:rPr>
              <a:t>and new technologies to drive down the cost of clinical research.</a:t>
            </a:r>
            <a:endParaRPr lang="en-US" sz="2400" b="1" dirty="0">
              <a:solidFill>
                <a:schemeClr val="bg1"/>
              </a:solidFill>
              <a:effectLst/>
              <a:latin typeface="THICCCBOI Light" panose="00000400000000000000" pitchFamily="2" charset="0"/>
            </a:endParaRPr>
          </a:p>
        </p:txBody>
      </p:sp>
    </p:spTree>
    <p:extLst>
      <p:ext uri="{BB962C8B-B14F-4D97-AF65-F5344CB8AC3E}">
        <p14:creationId xmlns:p14="http://schemas.microsoft.com/office/powerpoint/2010/main" val="2777367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659A9015-2F1E-4669-AA83-D06AD6B42E0C}"/>
              </a:ext>
            </a:extLst>
          </p:cNvPr>
          <p:cNvPicPr>
            <a:picLocks noChangeAspect="1"/>
          </p:cNvPicPr>
          <p:nvPr/>
        </p:nvPicPr>
        <p:blipFill rotWithShape="1">
          <a:blip r:embed="rId2">
            <a:extLst>
              <a:ext uri="{28A0092B-C50C-407E-A947-70E740481C1C}">
                <a14:useLocalDpi xmlns:a14="http://schemas.microsoft.com/office/drawing/2010/main" val="0"/>
              </a:ext>
            </a:extLst>
          </a:blip>
          <a:srcRect t="23729"/>
          <a:stretch/>
        </p:blipFill>
        <p:spPr>
          <a:xfrm>
            <a:off x="20" y="10"/>
            <a:ext cx="12191980" cy="6857990"/>
          </a:xfrm>
          <a:prstGeom prst="rect">
            <a:avLst/>
          </a:prstGeom>
        </p:spPr>
      </p:pic>
      <p:pic>
        <p:nvPicPr>
          <p:cNvPr id="3" name="Picture 2" descr="A picture containing text, parking, several&#10;&#10;Description automatically generated">
            <a:extLst>
              <a:ext uri="{FF2B5EF4-FFF2-40B4-BE49-F238E27FC236}">
                <a16:creationId xmlns:a16="http://schemas.microsoft.com/office/drawing/2014/main" id="{75EB77F6-D03B-4F46-A90C-8FC0BB1779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1849100" cy="6901864"/>
          </a:xfrm>
          <a:prstGeom prst="rect">
            <a:avLst/>
          </a:prstGeom>
        </p:spPr>
      </p:pic>
    </p:spTree>
    <p:extLst>
      <p:ext uri="{BB962C8B-B14F-4D97-AF65-F5344CB8AC3E}">
        <p14:creationId xmlns:p14="http://schemas.microsoft.com/office/powerpoint/2010/main" val="1687567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6000" b="-16000"/>
          </a:stretch>
        </a:blipFill>
        <a:effectLst/>
      </p:bgPr>
    </p:bg>
    <p:spTree>
      <p:nvGrpSpPr>
        <p:cNvPr id="1" name=""/>
        <p:cNvGrpSpPr/>
        <p:nvPr/>
      </p:nvGrpSpPr>
      <p:grpSpPr>
        <a:xfrm>
          <a:off x="0" y="0"/>
          <a:ext cx="0" cy="0"/>
          <a:chOff x="0" y="0"/>
          <a:chExt cx="0" cy="0"/>
        </a:xfrm>
      </p:grpSpPr>
      <p:sp>
        <p:nvSpPr>
          <p:cNvPr id="8" name="TextBox 7"/>
          <p:cNvSpPr txBox="1"/>
          <p:nvPr/>
        </p:nvSpPr>
        <p:spPr>
          <a:xfrm>
            <a:off x="1590675" y="251580"/>
            <a:ext cx="9182100" cy="1015663"/>
          </a:xfrm>
          <a:prstGeom prst="rect">
            <a:avLst/>
          </a:prstGeom>
          <a:noFill/>
        </p:spPr>
        <p:txBody>
          <a:bodyPr wrap="square" lIns="91440" tIns="45720" rIns="91440" bIns="45720" rtlCol="0" anchor="t">
            <a:spAutoFit/>
          </a:bodyPr>
          <a:lstStyle/>
          <a:p>
            <a:pPr algn="ctr"/>
            <a:r>
              <a:rPr lang="en-US" sz="6000" dirty="0">
                <a:solidFill>
                  <a:srgbClr val="EAEAEA"/>
                </a:solidFill>
                <a:latin typeface="+mj-lt"/>
              </a:rPr>
              <a:t>Data Collection Plugins</a:t>
            </a:r>
          </a:p>
        </p:txBody>
      </p:sp>
      <p:pic>
        <p:nvPicPr>
          <p:cNvPr id="3" name="Picture 4">
            <a:extLst>
              <a:ext uri="{FF2B5EF4-FFF2-40B4-BE49-F238E27FC236}">
                <a16:creationId xmlns:a16="http://schemas.microsoft.com/office/drawing/2014/main" id="{2CFA67BD-3722-4629-AF79-19ED1A4AFDAA}"/>
              </a:ext>
            </a:extLst>
          </p:cNvPr>
          <p:cNvPicPr>
            <a:picLocks noChangeAspect="1"/>
          </p:cNvPicPr>
          <p:nvPr/>
        </p:nvPicPr>
        <p:blipFill>
          <a:blip r:embed="rId4"/>
          <a:stretch>
            <a:fillRect/>
          </a:stretch>
        </p:blipFill>
        <p:spPr>
          <a:xfrm>
            <a:off x="8589841" y="2182880"/>
            <a:ext cx="2323237" cy="4114800"/>
          </a:xfrm>
          <a:prstGeom prst="rect">
            <a:avLst/>
          </a:prstGeom>
        </p:spPr>
      </p:pic>
      <p:grpSp>
        <p:nvGrpSpPr>
          <p:cNvPr id="6" name="Group 5">
            <a:extLst>
              <a:ext uri="{FF2B5EF4-FFF2-40B4-BE49-F238E27FC236}">
                <a16:creationId xmlns:a16="http://schemas.microsoft.com/office/drawing/2014/main" id="{4DFF5939-CF77-42EF-94BA-C00CB1324CD0}"/>
              </a:ext>
            </a:extLst>
          </p:cNvPr>
          <p:cNvGrpSpPr/>
          <p:nvPr/>
        </p:nvGrpSpPr>
        <p:grpSpPr>
          <a:xfrm>
            <a:off x="1221772" y="2249555"/>
            <a:ext cx="6371531" cy="3813040"/>
            <a:chOff x="1644649" y="1765300"/>
            <a:chExt cx="6371531" cy="3813040"/>
          </a:xfrm>
        </p:grpSpPr>
        <p:pic>
          <p:nvPicPr>
            <p:cNvPr id="9" name="Picture 8">
              <a:extLst>
                <a:ext uri="{FF2B5EF4-FFF2-40B4-BE49-F238E27FC236}">
                  <a16:creationId xmlns:a16="http://schemas.microsoft.com/office/drawing/2014/main" id="{82160DE6-A912-467F-B3C2-36ADC61950A3}"/>
                </a:ext>
              </a:extLst>
            </p:cNvPr>
            <p:cNvPicPr>
              <a:picLocks noChangeAspect="1"/>
            </p:cNvPicPr>
            <p:nvPr/>
          </p:nvPicPr>
          <p:blipFill rotWithShape="1">
            <a:blip r:embed="rId5">
              <a:extLst>
                <a:ext uri="{28A0092B-C50C-407E-A947-70E740481C1C}">
                  <a14:useLocalDpi xmlns:a14="http://schemas.microsoft.com/office/drawing/2010/main" val="0"/>
                </a:ext>
              </a:extLst>
            </a:blip>
            <a:srcRect l="12896" t="33835" r="34843" b="10565"/>
            <a:stretch/>
          </p:blipFill>
          <p:spPr>
            <a:xfrm>
              <a:off x="1644649" y="1765300"/>
              <a:ext cx="6371531" cy="3813040"/>
            </a:xfrm>
            <a:prstGeom prst="rect">
              <a:avLst/>
            </a:prstGeom>
            <a:effectLst/>
          </p:spPr>
        </p:pic>
        <p:sp>
          <p:nvSpPr>
            <p:cNvPr id="7" name="TextBox 6"/>
            <p:cNvSpPr txBox="1"/>
            <p:nvPr/>
          </p:nvSpPr>
          <p:spPr>
            <a:xfrm>
              <a:off x="2192890" y="2580912"/>
              <a:ext cx="2815772" cy="2677656"/>
            </a:xfrm>
            <a:prstGeom prst="rect">
              <a:avLst/>
            </a:prstGeom>
            <a:noFill/>
          </p:spPr>
          <p:txBody>
            <a:bodyPr wrap="square" rtlCol="0">
              <a:spAutoFit/>
            </a:bodyPr>
            <a:lstStyle/>
            <a:p>
              <a:pPr algn="ctr"/>
              <a:r>
                <a:rPr lang="en-US" sz="2800" dirty="0">
                  <a:solidFill>
                    <a:srgbClr val="EAEAEA"/>
                  </a:solidFill>
                  <a:latin typeface="Nexa Light" panose="02000000000000000000" pitchFamily="50" charset="0"/>
                </a:rPr>
                <a:t>Back-end-</a:t>
              </a:r>
            </a:p>
            <a:p>
              <a:pPr algn="ctr"/>
              <a:r>
                <a:rPr lang="en-US" sz="2800" dirty="0">
                  <a:solidFill>
                    <a:srgbClr val="EAEAEA"/>
                  </a:solidFill>
                  <a:latin typeface="Nexa Light" panose="02000000000000000000" pitchFamily="50" charset="0"/>
                </a:rPr>
                <a:t>as-a-Service (BaaS) Functionality for Data Collection Apps</a:t>
              </a:r>
            </a:p>
          </p:txBody>
        </p:sp>
      </p:grpSp>
    </p:spTree>
    <p:extLst>
      <p:ext uri="{BB962C8B-B14F-4D97-AF65-F5344CB8AC3E}">
        <p14:creationId xmlns:p14="http://schemas.microsoft.com/office/powerpoint/2010/main" val="380006526"/>
      </p:ext>
    </p:extLst>
  </p:cSld>
  <p:clrMapOvr>
    <a:masterClrMapping/>
  </p:clrMapOvr>
  <mc:AlternateContent xmlns:mc="http://schemas.openxmlformats.org/markup-compatibility/2006" xmlns:p14="http://schemas.microsoft.com/office/powerpoint/2010/main">
    <mc:Choice Requires="p14">
      <p:transition spd="slow" p14:dur="2000" advTm="755"/>
    </mc:Choice>
    <mc:Fallback xmlns="">
      <p:transition spd="slow" advTm="755"/>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descr="zdnet-google-fi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2594" y="3994728"/>
            <a:ext cx="861313" cy="646544"/>
          </a:xfrm>
          <a:prstGeom prst="rect">
            <a:avLst/>
          </a:prstGeom>
        </p:spPr>
      </p:pic>
      <p:pic>
        <p:nvPicPr>
          <p:cNvPr id="5" name="Picture 4"/>
          <p:cNvPicPr>
            <a:picLocks noChangeAspect="1"/>
          </p:cNvPicPr>
          <p:nvPr/>
        </p:nvPicPr>
        <p:blipFill rotWithShape="1">
          <a:blip r:embed="rId5"/>
          <a:srcRect l="17077" t="13738" r="15461" b="16360"/>
          <a:stretch/>
        </p:blipFill>
        <p:spPr>
          <a:xfrm>
            <a:off x="3394365" y="3740726"/>
            <a:ext cx="1155526" cy="1131453"/>
          </a:xfrm>
          <a:prstGeom prst="rect">
            <a:avLst/>
          </a:prstGeom>
        </p:spPr>
      </p:pic>
      <p:sp>
        <p:nvSpPr>
          <p:cNvPr id="6" name="Oval 5"/>
          <p:cNvSpPr/>
          <p:nvPr/>
        </p:nvSpPr>
        <p:spPr>
          <a:xfrm>
            <a:off x="862594" y="4794220"/>
            <a:ext cx="1430586" cy="1435842"/>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icdn5.digitaltrends.com/image/apple-watch-again-320x56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58907" y="4794220"/>
            <a:ext cx="786885" cy="1381968"/>
          </a:xfrm>
          <a:prstGeom prst="rect">
            <a:avLst/>
          </a:prstGeom>
          <a:noFill/>
          <a:ln>
            <a:noFill/>
          </a:ln>
        </p:spPr>
      </p:pic>
      <p:sp>
        <p:nvSpPr>
          <p:cNvPr id="11" name="Oval 10"/>
          <p:cNvSpPr/>
          <p:nvPr/>
        </p:nvSpPr>
        <p:spPr>
          <a:xfrm>
            <a:off x="8071004" y="2279774"/>
            <a:ext cx="1329027" cy="1306332"/>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assets4.howtospendit.ft-static.com/images/b1/f0/54/b1f0541e-702b-4c07-8e87-0fa400d89e5a_three_eighty.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26974" y="2360363"/>
            <a:ext cx="1271644" cy="1271643"/>
          </a:xfrm>
          <a:prstGeom prst="rect">
            <a:avLst/>
          </a:prstGeom>
          <a:noFill/>
          <a:extLst>
            <a:ext uri="{909E8E84-426E-40DD-AFC4-6F175D3DCCD1}">
              <a14:hiddenFill xmlns:a14="http://schemas.microsoft.com/office/drawing/2010/main">
                <a:solidFill>
                  <a:srgbClr val="FFFFFF"/>
                </a:solidFill>
              </a14:hiddenFill>
            </a:ext>
          </a:extLst>
        </p:spPr>
      </p:pic>
      <p:sp>
        <p:nvSpPr>
          <p:cNvPr id="16" name="Oval 15"/>
          <p:cNvSpPr/>
          <p:nvPr/>
        </p:nvSpPr>
        <p:spPr>
          <a:xfrm>
            <a:off x="7485888" y="4991930"/>
            <a:ext cx="1584463" cy="1323526"/>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http://www.ourkidsmom.com/wp-content/uploads/2014/11/withings.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42926" y="5118635"/>
            <a:ext cx="1691771" cy="1070115"/>
          </a:xfrm>
          <a:prstGeom prst="rect">
            <a:avLst/>
          </a:prstGeom>
          <a:noFill/>
          <a:extLst>
            <a:ext uri="{909E8E84-426E-40DD-AFC4-6F175D3DCCD1}">
              <a14:hiddenFill xmlns:a14="http://schemas.microsoft.com/office/drawing/2010/main">
                <a:solidFill>
                  <a:srgbClr val="FFFFFF"/>
                </a:solidFill>
              </a14:hiddenFill>
            </a:ext>
          </a:extLst>
        </p:spPr>
      </p:pic>
      <p:sp>
        <p:nvSpPr>
          <p:cNvPr id="22" name="Oval 21"/>
          <p:cNvSpPr/>
          <p:nvPr/>
        </p:nvSpPr>
        <p:spPr>
          <a:xfrm>
            <a:off x="9742646" y="2211571"/>
            <a:ext cx="1369504" cy="1374535"/>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http://www.connectedly.com/sites/connectedly.com/files/styles/large/public/topic_images/2014/Fitbit.png?itok=3RKl7C_V"/>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42646" y="2373345"/>
            <a:ext cx="1245681" cy="124568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2797628" y="819837"/>
            <a:ext cx="6596743" cy="1015663"/>
          </a:xfrm>
          <a:prstGeom prst="rect">
            <a:avLst/>
          </a:prstGeom>
          <a:noFill/>
        </p:spPr>
        <p:txBody>
          <a:bodyPr wrap="square" lIns="91440" tIns="45720" rIns="91440" bIns="45720" rtlCol="0" anchor="t">
            <a:spAutoFit/>
          </a:bodyPr>
          <a:lstStyle/>
          <a:p>
            <a:pPr algn="ctr"/>
            <a:r>
              <a:rPr lang="en-US" sz="6000" dirty="0">
                <a:solidFill>
                  <a:srgbClr val="EAEAEA"/>
                </a:solidFill>
                <a:latin typeface="Nexa Bold"/>
              </a:rPr>
              <a:t>Importer Plugins</a:t>
            </a:r>
          </a:p>
        </p:txBody>
      </p:sp>
    </p:spTree>
    <p:extLst>
      <p:ext uri="{BB962C8B-B14F-4D97-AF65-F5344CB8AC3E}">
        <p14:creationId xmlns:p14="http://schemas.microsoft.com/office/powerpoint/2010/main" val="1414896239"/>
      </p:ext>
    </p:extLst>
  </p:cSld>
  <p:clrMapOvr>
    <a:masterClrMapping/>
  </p:clrMapOvr>
  <mc:AlternateContent xmlns:mc="http://schemas.openxmlformats.org/markup-compatibility/2006" xmlns:p14="http://schemas.microsoft.com/office/powerpoint/2010/main">
    <mc:Choice Requires="p14">
      <p:transition spd="slow" p14:dur="2000" advTm="27494"/>
    </mc:Choice>
    <mc:Fallback xmlns="">
      <p:transition spd="slow" advTm="27494"/>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27EF95A-6145-4DCD-866B-9B271E8454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42FEA4D1-8BEC-4F9B-A855-4F67D363CDFD}"/>
              </a:ext>
            </a:extLst>
          </p:cNvPr>
          <p:cNvSpPr/>
          <p:nvPr/>
        </p:nvSpPr>
        <p:spPr>
          <a:xfrm>
            <a:off x="3329126" y="861134"/>
            <a:ext cx="5592932" cy="861134"/>
          </a:xfrm>
          <a:prstGeom prst="rect">
            <a:avLst/>
          </a:prstGeom>
          <a:solidFill>
            <a:srgbClr val="E3A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Abadi" panose="020B0604020104020204" pitchFamily="34" charset="0"/>
              </a:rPr>
              <a:t>Data Analysis Plugins</a:t>
            </a:r>
          </a:p>
        </p:txBody>
      </p:sp>
    </p:spTree>
    <p:custDataLst>
      <p:tags r:id="rId1"/>
    </p:custDataLst>
    <p:extLst>
      <p:ext uri="{BB962C8B-B14F-4D97-AF65-F5344CB8AC3E}">
        <p14:creationId xmlns:p14="http://schemas.microsoft.com/office/powerpoint/2010/main" val="4185397059"/>
      </p:ext>
    </p:extLst>
  </p:cSld>
  <p:clrMapOvr>
    <a:masterClrMapping/>
  </p:clrMapOvr>
  <mc:AlternateContent xmlns:mc="http://schemas.openxmlformats.org/markup-compatibility/2006" xmlns:p14="http://schemas.microsoft.com/office/powerpoint/2010/main">
    <mc:Choice Requires="p14">
      <p:transition spd="slow" p14:dur="2000" advTm="27874"/>
    </mc:Choice>
    <mc:Fallback xmlns="">
      <p:transition spd="slow" advTm="27874"/>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schematic&#10;&#10;Description automatically generated">
            <a:extLst>
              <a:ext uri="{FF2B5EF4-FFF2-40B4-BE49-F238E27FC236}">
                <a16:creationId xmlns:a16="http://schemas.microsoft.com/office/drawing/2014/main" id="{83D79AD5-1A38-4DE3-9C7F-A5FB9FD345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614" y="0"/>
            <a:ext cx="11776772" cy="6858000"/>
          </a:xfrm>
          <a:prstGeom prst="rect">
            <a:avLst/>
          </a:prstGeom>
        </p:spPr>
      </p:pic>
    </p:spTree>
    <p:extLst>
      <p:ext uri="{BB962C8B-B14F-4D97-AF65-F5344CB8AC3E}">
        <p14:creationId xmlns:p14="http://schemas.microsoft.com/office/powerpoint/2010/main" val="175242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26E29055-C3A9-40A2-959A-7CE3542F41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48915" y="-866775"/>
            <a:ext cx="7647620" cy="6858000"/>
          </a:xfrm>
          <a:prstGeom prst="rect">
            <a:avLst/>
          </a:prstGeom>
        </p:spPr>
      </p:pic>
      <p:pic>
        <p:nvPicPr>
          <p:cNvPr id="7" name="Graphic 6">
            <a:extLst>
              <a:ext uri="{FF2B5EF4-FFF2-40B4-BE49-F238E27FC236}">
                <a16:creationId xmlns:a16="http://schemas.microsoft.com/office/drawing/2014/main" id="{551EE418-6A5D-41FA-99DE-034A48F2C1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91394" y="152400"/>
            <a:ext cx="6748206" cy="6791325"/>
          </a:xfrm>
          <a:prstGeom prst="rect">
            <a:avLst/>
          </a:prstGeom>
        </p:spPr>
      </p:pic>
      <p:sp>
        <p:nvSpPr>
          <p:cNvPr id="8" name="TextBox 7">
            <a:extLst>
              <a:ext uri="{FF2B5EF4-FFF2-40B4-BE49-F238E27FC236}">
                <a16:creationId xmlns:a16="http://schemas.microsoft.com/office/drawing/2014/main" id="{B0BAC480-DA57-4370-9583-97160527C07F}"/>
              </a:ext>
            </a:extLst>
          </p:cNvPr>
          <p:cNvSpPr txBox="1"/>
          <p:nvPr/>
        </p:nvSpPr>
        <p:spPr>
          <a:xfrm>
            <a:off x="295275" y="428178"/>
            <a:ext cx="5429250" cy="6001643"/>
          </a:xfrm>
          <a:prstGeom prst="rect">
            <a:avLst/>
          </a:prstGeom>
          <a:noFill/>
        </p:spPr>
        <p:txBody>
          <a:bodyPr wrap="square" rtlCol="0">
            <a:spAutoFit/>
          </a:bodyPr>
          <a:lstStyle/>
          <a:p>
            <a:r>
              <a:rPr lang="en-US" sz="4800" b="1" dirty="0">
                <a:solidFill>
                  <a:schemeClr val="bg1"/>
                </a:solidFill>
                <a:effectLst/>
                <a:latin typeface="THICCCBOI Light" panose="00000400000000000000" pitchFamily="2" charset="0"/>
              </a:rPr>
              <a:t>2 billion </a:t>
            </a:r>
            <a:r>
              <a:rPr lang="en-US" sz="4800" dirty="0">
                <a:solidFill>
                  <a:schemeClr val="bg1"/>
                </a:solidFill>
                <a:effectLst/>
                <a:latin typeface="THICCCBOI Light" panose="00000400000000000000" pitchFamily="2" charset="0"/>
              </a:rPr>
              <a:t>people </a:t>
            </a:r>
            <a:r>
              <a:rPr lang="en-US" sz="4800" b="1" dirty="0">
                <a:solidFill>
                  <a:schemeClr val="bg1"/>
                </a:solidFill>
                <a:effectLst/>
                <a:latin typeface="THICCCBOI Light" panose="00000400000000000000" pitchFamily="2" charset="0"/>
              </a:rPr>
              <a:t>suffer</a:t>
            </a:r>
            <a:r>
              <a:rPr lang="en-US" sz="4800" dirty="0">
                <a:solidFill>
                  <a:schemeClr val="bg1"/>
                </a:solidFill>
                <a:effectLst/>
                <a:latin typeface="THICCCBOI Light" panose="00000400000000000000" pitchFamily="2" charset="0"/>
              </a:rPr>
              <a:t> from </a:t>
            </a:r>
            <a:r>
              <a:rPr lang="en-US" sz="4800" b="1" dirty="0">
                <a:solidFill>
                  <a:schemeClr val="bg1"/>
                </a:solidFill>
                <a:effectLst/>
                <a:latin typeface="THICCCBOI Light" panose="00000400000000000000" pitchFamily="2" charset="0"/>
              </a:rPr>
              <a:t>inflammation-</a:t>
            </a:r>
            <a:r>
              <a:rPr lang="en-US" sz="4800" dirty="0">
                <a:solidFill>
                  <a:schemeClr val="bg1"/>
                </a:solidFill>
                <a:effectLst/>
                <a:latin typeface="THICCCBOI Light" panose="00000400000000000000" pitchFamily="2" charset="0"/>
              </a:rPr>
              <a:t>mediated diseases influenced by </a:t>
            </a:r>
            <a:r>
              <a:rPr lang="en-US" sz="4800" b="1" dirty="0">
                <a:solidFill>
                  <a:schemeClr val="bg1"/>
                </a:solidFill>
                <a:effectLst/>
                <a:latin typeface="THICCCBOI Light" panose="00000400000000000000" pitchFamily="2" charset="0"/>
              </a:rPr>
              <a:t>hundreds</a:t>
            </a:r>
            <a:r>
              <a:rPr lang="en-US" sz="4800" dirty="0">
                <a:solidFill>
                  <a:schemeClr val="bg1"/>
                </a:solidFill>
                <a:effectLst/>
                <a:latin typeface="THICCCBOI Light" panose="00000400000000000000" pitchFamily="2" charset="0"/>
              </a:rPr>
              <a:t> of </a:t>
            </a:r>
            <a:r>
              <a:rPr lang="en-US" sz="4800" b="1" dirty="0">
                <a:solidFill>
                  <a:schemeClr val="bg1"/>
                </a:solidFill>
                <a:effectLst/>
                <a:latin typeface="THICCCBOI Light" panose="00000400000000000000" pitchFamily="2" charset="0"/>
              </a:rPr>
              <a:t>unknown</a:t>
            </a:r>
            <a:r>
              <a:rPr lang="en-US" sz="4800" dirty="0">
                <a:solidFill>
                  <a:schemeClr val="bg1"/>
                </a:solidFill>
                <a:effectLst/>
                <a:latin typeface="THICCCBOI Light" panose="00000400000000000000" pitchFamily="2" charset="0"/>
              </a:rPr>
              <a:t> factors. </a:t>
            </a:r>
            <a:endParaRPr lang="en-US" sz="4800" dirty="0">
              <a:solidFill>
                <a:schemeClr val="bg1"/>
              </a:solidFill>
              <a:latin typeface="THICCCBOI Light" panose="00000400000000000000" pitchFamily="2" charset="0"/>
            </a:endParaRPr>
          </a:p>
        </p:txBody>
      </p:sp>
    </p:spTree>
    <p:extLst>
      <p:ext uri="{BB962C8B-B14F-4D97-AF65-F5344CB8AC3E}">
        <p14:creationId xmlns:p14="http://schemas.microsoft.com/office/powerpoint/2010/main" val="12253586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78BE90D-72E1-40A0-AF27-5D5BC6103643}"/>
              </a:ext>
            </a:extLst>
          </p:cNvPr>
          <p:cNvGrpSpPr/>
          <p:nvPr/>
        </p:nvGrpSpPr>
        <p:grpSpPr>
          <a:xfrm>
            <a:off x="1968501" y="-762000"/>
            <a:ext cx="10109200" cy="8153400"/>
            <a:chOff x="1499609" y="317500"/>
            <a:chExt cx="8725478" cy="6858000"/>
          </a:xfrm>
        </p:grpSpPr>
        <p:pic>
          <p:nvPicPr>
            <p:cNvPr id="6" name="Picture 5" descr="Background pattern&#10;&#10;Description automatically generated with medium confidence">
              <a:extLst>
                <a:ext uri="{FF2B5EF4-FFF2-40B4-BE49-F238E27FC236}">
                  <a16:creationId xmlns:a16="http://schemas.microsoft.com/office/drawing/2014/main" id="{E8429DAB-243C-4A82-AE1F-6567254279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127660">
              <a:off x="1499609" y="317500"/>
              <a:ext cx="7646701" cy="6858000"/>
            </a:xfrm>
            <a:prstGeom prst="rect">
              <a:avLst/>
            </a:prstGeom>
          </p:spPr>
        </p:pic>
        <p:pic>
          <p:nvPicPr>
            <p:cNvPr id="3" name="Picture 2">
              <a:extLst>
                <a:ext uri="{FF2B5EF4-FFF2-40B4-BE49-F238E27FC236}">
                  <a16:creationId xmlns:a16="http://schemas.microsoft.com/office/drawing/2014/main" id="{F448EB2B-D08F-464A-BD12-27D498346EB0}"/>
                </a:ext>
              </a:extLst>
            </p:cNvPr>
            <p:cNvPicPr>
              <a:picLocks noChangeAspect="1"/>
            </p:cNvPicPr>
            <p:nvPr/>
          </p:nvPicPr>
          <p:blipFill>
            <a:blip r:embed="rId3"/>
            <a:stretch>
              <a:fillRect/>
            </a:stretch>
          </p:blipFill>
          <p:spPr>
            <a:xfrm>
              <a:off x="2347912" y="1055687"/>
              <a:ext cx="7877175" cy="5610225"/>
            </a:xfrm>
            <a:prstGeom prst="rect">
              <a:avLst/>
            </a:prstGeom>
          </p:spPr>
        </p:pic>
      </p:grpSp>
      <p:sp>
        <p:nvSpPr>
          <p:cNvPr id="4" name="TextBox 3">
            <a:extLst>
              <a:ext uri="{FF2B5EF4-FFF2-40B4-BE49-F238E27FC236}">
                <a16:creationId xmlns:a16="http://schemas.microsoft.com/office/drawing/2014/main" id="{7C821F32-A2AB-4013-AF00-1A0C63A332B0}"/>
              </a:ext>
            </a:extLst>
          </p:cNvPr>
          <p:cNvSpPr txBox="1"/>
          <p:nvPr/>
        </p:nvSpPr>
        <p:spPr>
          <a:xfrm>
            <a:off x="241300" y="211638"/>
            <a:ext cx="2666873" cy="3816429"/>
          </a:xfrm>
          <a:prstGeom prst="rect">
            <a:avLst/>
          </a:prstGeom>
          <a:noFill/>
        </p:spPr>
        <p:txBody>
          <a:bodyPr wrap="square" rtlCol="0">
            <a:spAutoFit/>
          </a:bodyPr>
          <a:lstStyle/>
          <a:p>
            <a:r>
              <a:rPr lang="en-US" sz="3200" b="1" i="0" dirty="0">
                <a:solidFill>
                  <a:srgbClr val="FFFFFF"/>
                </a:solidFill>
                <a:effectLst/>
                <a:latin typeface="Thicccboi" panose="00000800000000000000" pitchFamily="2" charset="0"/>
              </a:rPr>
              <a:t>How Intelligent Voluntary Cooperation Makes</a:t>
            </a:r>
            <a:br>
              <a:rPr lang="en-US" sz="3200" b="1" i="0" dirty="0">
                <a:solidFill>
                  <a:srgbClr val="FFFFFF"/>
                </a:solidFill>
                <a:effectLst/>
                <a:latin typeface="Thicccboi" panose="00000800000000000000" pitchFamily="2" charset="0"/>
              </a:rPr>
            </a:br>
            <a:r>
              <a:rPr lang="en-US" sz="3200" b="1" i="0" dirty="0">
                <a:solidFill>
                  <a:srgbClr val="FFFFFF"/>
                </a:solidFill>
                <a:effectLst/>
                <a:latin typeface="Thicccboi" panose="00000800000000000000" pitchFamily="2" charset="0"/>
              </a:rPr>
              <a:t>Everyone Better Off</a:t>
            </a:r>
          </a:p>
          <a:p>
            <a:endParaRPr lang="en-US" dirty="0"/>
          </a:p>
        </p:txBody>
      </p:sp>
    </p:spTree>
    <p:extLst>
      <p:ext uri="{BB962C8B-B14F-4D97-AF65-F5344CB8AC3E}">
        <p14:creationId xmlns:p14="http://schemas.microsoft.com/office/powerpoint/2010/main" val="3343956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7EE7E73-5BF7-4967-AEA0-7DB89563D7CC}"/>
              </a:ext>
            </a:extLst>
          </p:cNvPr>
          <p:cNvSpPr>
            <a:spLocks noGrp="1"/>
          </p:cNvSpPr>
          <p:nvPr>
            <p:ph type="title"/>
          </p:nvPr>
        </p:nvSpPr>
        <p:spPr>
          <a:xfrm>
            <a:off x="196060" y="0"/>
            <a:ext cx="3664740" cy="2640742"/>
          </a:xfrm>
        </p:spPr>
        <p:txBody>
          <a:bodyPr vert="horz" lIns="91440" tIns="45720" rIns="91440" bIns="45720" rtlCol="0" anchor="b">
            <a:noAutofit/>
          </a:bodyPr>
          <a:lstStyle/>
          <a:p>
            <a:r>
              <a:rPr lang="en-US" sz="4400" dirty="0"/>
              <a:t>Open Cures</a:t>
            </a:r>
            <a:br>
              <a:rPr lang="en-US" sz="4400" dirty="0"/>
            </a:br>
            <a:r>
              <a:rPr lang="en-US" sz="4400" dirty="0"/>
              <a:t>Trial</a:t>
            </a:r>
            <a:br>
              <a:rPr lang="en-US" sz="4400" dirty="0"/>
            </a:br>
            <a:r>
              <a:rPr lang="en-US" sz="4400" dirty="0"/>
              <a:t>Management</a:t>
            </a:r>
            <a:br>
              <a:rPr lang="en-US" sz="4400" dirty="0"/>
            </a:br>
            <a:r>
              <a:rPr lang="en-US" sz="4400" dirty="0"/>
              <a:t>Plugin</a:t>
            </a:r>
          </a:p>
        </p:txBody>
      </p:sp>
      <p:pic>
        <p:nvPicPr>
          <p:cNvPr id="5" name="Picture 4" descr="Graphical user interface, application&#10;&#10;Description automatically generated">
            <a:extLst>
              <a:ext uri="{FF2B5EF4-FFF2-40B4-BE49-F238E27FC236}">
                <a16:creationId xmlns:a16="http://schemas.microsoft.com/office/drawing/2014/main" id="{D293E582-82D0-439C-B04D-134713D14321}"/>
              </a:ext>
            </a:extLst>
          </p:cNvPr>
          <p:cNvPicPr>
            <a:picLocks noChangeAspect="1"/>
          </p:cNvPicPr>
          <p:nvPr/>
        </p:nvPicPr>
        <p:blipFill rotWithShape="1">
          <a:blip r:embed="rId2">
            <a:extLst>
              <a:ext uri="{28A0092B-C50C-407E-A947-70E740481C1C}">
                <a14:useLocalDpi xmlns:a14="http://schemas.microsoft.com/office/drawing/2010/main" val="0"/>
              </a:ext>
            </a:extLst>
          </a:blip>
          <a:srcRect l="19060" r="-2" b="-2"/>
          <a:stretch/>
        </p:blipFill>
        <p:spPr>
          <a:xfrm>
            <a:off x="4639733" y="10"/>
            <a:ext cx="7552266" cy="6857990"/>
          </a:xfrm>
          <a:prstGeom prst="rect">
            <a:avLst/>
          </a:prstGeom>
        </p:spPr>
      </p:pic>
      <p:sp>
        <p:nvSpPr>
          <p:cNvPr id="2" name="AutoShape 2">
            <a:extLst>
              <a:ext uri="{FF2B5EF4-FFF2-40B4-BE49-F238E27FC236}">
                <a16:creationId xmlns:a16="http://schemas.microsoft.com/office/drawing/2014/main" id="{A8CD0145-0B85-41B9-93DE-637F304F1C8F}"/>
              </a:ext>
            </a:extLst>
          </p:cNvPr>
          <p:cNvSpPr>
            <a:spLocks noChangeAspect="1" noChangeArrowheads="1"/>
          </p:cNvSpPr>
          <p:nvPr/>
        </p:nvSpPr>
        <p:spPr bwMode="auto">
          <a:xfrm>
            <a:off x="1433513" y="0"/>
            <a:ext cx="932497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F3EECD83-F5E0-48E1-990C-55A953B92F74}"/>
              </a:ext>
            </a:extLst>
          </p:cNvPr>
          <p:cNvSpPr txBox="1"/>
          <p:nvPr/>
        </p:nvSpPr>
        <p:spPr>
          <a:xfrm>
            <a:off x="214802" y="2761153"/>
            <a:ext cx="3627255" cy="3539430"/>
          </a:xfrm>
          <a:prstGeom prst="rect">
            <a:avLst/>
          </a:prstGeom>
          <a:noFill/>
        </p:spPr>
        <p:txBody>
          <a:bodyPr wrap="square" rtlCol="0">
            <a:spAutoFit/>
          </a:bodyPr>
          <a:lstStyle/>
          <a:p>
            <a:r>
              <a:rPr lang="en-US" sz="2800" dirty="0">
                <a:solidFill>
                  <a:schemeClr val="bg1"/>
                </a:solidFill>
                <a:latin typeface="THICCCBOI Light" panose="00000400000000000000" pitchFamily="2" charset="0"/>
              </a:rPr>
              <a:t>CureDAO can be used to support decentralized clinical trials, which cost less and have a higher success rate than traditional ones.</a:t>
            </a:r>
          </a:p>
        </p:txBody>
      </p:sp>
    </p:spTree>
    <p:extLst>
      <p:ext uri="{BB962C8B-B14F-4D97-AF65-F5344CB8AC3E}">
        <p14:creationId xmlns:p14="http://schemas.microsoft.com/office/powerpoint/2010/main" val="324059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7EE7E73-5BF7-4967-AEA0-7DB89563D7CC}"/>
              </a:ext>
            </a:extLst>
          </p:cNvPr>
          <p:cNvSpPr>
            <a:spLocks noGrp="1"/>
          </p:cNvSpPr>
          <p:nvPr>
            <p:ph type="title"/>
          </p:nvPr>
        </p:nvSpPr>
        <p:spPr>
          <a:xfrm>
            <a:off x="236978" y="0"/>
            <a:ext cx="3725422" cy="2225797"/>
          </a:xfrm>
        </p:spPr>
        <p:txBody>
          <a:bodyPr vert="horz" lIns="91440" tIns="45720" rIns="91440" bIns="45720" rtlCol="0" anchor="b">
            <a:noAutofit/>
          </a:bodyPr>
          <a:lstStyle/>
          <a:p>
            <a:r>
              <a:rPr lang="en-US" sz="4800" dirty="0"/>
              <a:t>Study Generation Plugins</a:t>
            </a:r>
          </a:p>
        </p:txBody>
      </p:sp>
      <p:sp>
        <p:nvSpPr>
          <p:cNvPr id="2" name="AutoShape 2">
            <a:extLst>
              <a:ext uri="{FF2B5EF4-FFF2-40B4-BE49-F238E27FC236}">
                <a16:creationId xmlns:a16="http://schemas.microsoft.com/office/drawing/2014/main" id="{A8CD0145-0B85-41B9-93DE-637F304F1C8F}"/>
              </a:ext>
            </a:extLst>
          </p:cNvPr>
          <p:cNvSpPr>
            <a:spLocks noChangeAspect="1" noChangeArrowheads="1"/>
          </p:cNvSpPr>
          <p:nvPr/>
        </p:nvSpPr>
        <p:spPr bwMode="auto">
          <a:xfrm>
            <a:off x="1433513" y="0"/>
            <a:ext cx="932497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a:extLst>
              <a:ext uri="{FF2B5EF4-FFF2-40B4-BE49-F238E27FC236}">
                <a16:creationId xmlns:a16="http://schemas.microsoft.com/office/drawing/2014/main" id="{A23A832C-DFC7-41C6-AC34-B0EB7E5BA25D}"/>
              </a:ext>
            </a:extLst>
          </p:cNvPr>
          <p:cNvSpPr txBox="1"/>
          <p:nvPr/>
        </p:nvSpPr>
        <p:spPr>
          <a:xfrm>
            <a:off x="261998" y="2443653"/>
            <a:ext cx="3627255" cy="2677656"/>
          </a:xfrm>
          <a:prstGeom prst="rect">
            <a:avLst/>
          </a:prstGeom>
          <a:noFill/>
        </p:spPr>
        <p:txBody>
          <a:bodyPr wrap="square" rtlCol="0">
            <a:spAutoFit/>
          </a:bodyPr>
          <a:lstStyle/>
          <a:p>
            <a:r>
              <a:rPr lang="en-US" sz="2800" dirty="0">
                <a:solidFill>
                  <a:schemeClr val="bg1"/>
                </a:solidFill>
                <a:latin typeface="THICCCBOI Light" panose="00000400000000000000" pitchFamily="2" charset="0"/>
              </a:rPr>
              <a:t>We’ve created 80,00 studies examining the effects of various factors on symptom severity</a:t>
            </a:r>
          </a:p>
        </p:txBody>
      </p:sp>
      <p:pic>
        <p:nvPicPr>
          <p:cNvPr id="6" name="Picture 5" descr="Graphical user interface, application, website&#10;&#10;Description automatically generated">
            <a:extLst>
              <a:ext uri="{FF2B5EF4-FFF2-40B4-BE49-F238E27FC236}">
                <a16:creationId xmlns:a16="http://schemas.microsoft.com/office/drawing/2014/main" id="{522B0C20-24CA-4C0F-A9C0-DC1DBACCC6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2495" y="571049"/>
            <a:ext cx="7549505" cy="5345864"/>
          </a:xfrm>
          <a:prstGeom prst="rect">
            <a:avLst/>
          </a:prstGeom>
        </p:spPr>
      </p:pic>
    </p:spTree>
    <p:extLst>
      <p:ext uri="{BB962C8B-B14F-4D97-AF65-F5344CB8AC3E}">
        <p14:creationId xmlns:p14="http://schemas.microsoft.com/office/powerpoint/2010/main" val="3577980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FB092-35F9-498E-A01C-B85139B5C0CD}"/>
              </a:ext>
            </a:extLst>
          </p:cNvPr>
          <p:cNvSpPr>
            <a:spLocks noGrp="1"/>
          </p:cNvSpPr>
          <p:nvPr>
            <p:ph type="title"/>
          </p:nvPr>
        </p:nvSpPr>
        <p:spPr>
          <a:xfrm>
            <a:off x="3689350" y="149857"/>
            <a:ext cx="4813300" cy="878841"/>
          </a:xfrm>
        </p:spPr>
        <p:txBody>
          <a:bodyPr>
            <a:noAutofit/>
          </a:bodyPr>
          <a:lstStyle/>
          <a:p>
            <a:r>
              <a:rPr lang="en-US" sz="4800" strike="sngStrike" dirty="0"/>
              <a:t>COMPETITORS</a:t>
            </a:r>
          </a:p>
        </p:txBody>
      </p:sp>
      <p:sp>
        <p:nvSpPr>
          <p:cNvPr id="6" name="Slide Number Placeholder 5">
            <a:extLst>
              <a:ext uri="{FF2B5EF4-FFF2-40B4-BE49-F238E27FC236}">
                <a16:creationId xmlns:a16="http://schemas.microsoft.com/office/drawing/2014/main" id="{B1FDDE12-B68A-41F3-89DA-A9B7FE6B8812}"/>
              </a:ext>
            </a:extLst>
          </p:cNvPr>
          <p:cNvSpPr>
            <a:spLocks noGrp="1"/>
          </p:cNvSpPr>
          <p:nvPr>
            <p:ph type="sldNum" sz="quarter" idx="12"/>
          </p:nvPr>
        </p:nvSpPr>
        <p:spPr/>
        <p:txBody>
          <a:bodyPr/>
          <a:lstStyle/>
          <a:p>
            <a:fld id="{5AE1514C-5E56-4738-A1FF-4B1CFD2A3E36}" type="slidenum">
              <a:rPr lang="en-US" smtClean="0"/>
              <a:pPr/>
              <a:t>23</a:t>
            </a:fld>
            <a:endParaRPr lang="en-US"/>
          </a:p>
        </p:txBody>
      </p:sp>
      <p:sp>
        <p:nvSpPr>
          <p:cNvPr id="8" name="Title 1">
            <a:extLst>
              <a:ext uri="{FF2B5EF4-FFF2-40B4-BE49-F238E27FC236}">
                <a16:creationId xmlns:a16="http://schemas.microsoft.com/office/drawing/2014/main" id="{C07CF9D0-0919-4092-BC9F-E18569AAB1FB}"/>
              </a:ext>
            </a:extLst>
          </p:cNvPr>
          <p:cNvSpPr txBox="1">
            <a:spLocks/>
          </p:cNvSpPr>
          <p:nvPr/>
        </p:nvSpPr>
        <p:spPr>
          <a:xfrm rot="21376839">
            <a:off x="5410200" y="713575"/>
            <a:ext cx="3860800" cy="878841"/>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3600" b="0" kern="1200" spc="-50" baseline="0">
                <a:solidFill>
                  <a:srgbClr val="FFFFFF"/>
                </a:solidFill>
                <a:latin typeface="THICCCBOI" panose="00000800000000000000" pitchFamily="2" charset="0"/>
                <a:ea typeface="+mj-ea"/>
                <a:cs typeface="+mj-cs"/>
              </a:defRPr>
            </a:lvl1pPr>
          </a:lstStyle>
          <a:p>
            <a:r>
              <a:rPr lang="en-US" sz="4800" dirty="0">
                <a:latin typeface="Dreaming Outloud Pro" panose="020B0604020202020204" pitchFamily="66" charset="0"/>
                <a:cs typeface="Dreaming Outloud Pro" panose="020B0604020202020204" pitchFamily="66" charset="0"/>
              </a:rPr>
              <a:t>Collaborators</a:t>
            </a:r>
          </a:p>
        </p:txBody>
      </p:sp>
      <p:sp>
        <p:nvSpPr>
          <p:cNvPr id="3" name="TextBox 2">
            <a:extLst>
              <a:ext uri="{FF2B5EF4-FFF2-40B4-BE49-F238E27FC236}">
                <a16:creationId xmlns:a16="http://schemas.microsoft.com/office/drawing/2014/main" id="{DB7110D7-388A-41DC-A15B-F332E0BCCB47}"/>
              </a:ext>
            </a:extLst>
          </p:cNvPr>
          <p:cNvSpPr txBox="1"/>
          <p:nvPr/>
        </p:nvSpPr>
        <p:spPr>
          <a:xfrm>
            <a:off x="1270000" y="1716717"/>
            <a:ext cx="9994900" cy="3970318"/>
          </a:xfrm>
          <a:prstGeom prst="rect">
            <a:avLst/>
          </a:prstGeom>
          <a:noFill/>
        </p:spPr>
        <p:txBody>
          <a:bodyPr wrap="square" rtlCol="0">
            <a:spAutoFit/>
          </a:bodyPr>
          <a:lstStyle/>
          <a:p>
            <a:r>
              <a:rPr lang="en-US" sz="3600" dirty="0">
                <a:solidFill>
                  <a:schemeClr val="bg1"/>
                </a:solidFill>
              </a:rPr>
              <a:t>The most similar companies are </a:t>
            </a:r>
          </a:p>
          <a:p>
            <a:pPr marL="742950" indent="-742950">
              <a:buAutoNum type="arabicPeriod"/>
            </a:pPr>
            <a:r>
              <a:rPr lang="en-US" sz="3600" dirty="0">
                <a:solidFill>
                  <a:schemeClr val="bg1"/>
                </a:solidFill>
              </a:rPr>
              <a:t>closed-source decentralized clinical trial companies like Medable </a:t>
            </a:r>
          </a:p>
          <a:p>
            <a:pPr marL="742950" indent="-742950">
              <a:buAutoNum type="arabicPeriod"/>
            </a:pPr>
            <a:r>
              <a:rPr lang="en-US" sz="3600" dirty="0">
                <a:solidFill>
                  <a:schemeClr val="bg1"/>
                </a:solidFill>
              </a:rPr>
              <a:t>health data aggregators like Validic</a:t>
            </a:r>
          </a:p>
          <a:p>
            <a:endParaRPr lang="en-US" sz="3600" dirty="0">
              <a:solidFill>
                <a:schemeClr val="bg1"/>
              </a:solidFill>
            </a:endParaRPr>
          </a:p>
          <a:p>
            <a:r>
              <a:rPr lang="en-US" sz="3600" dirty="0">
                <a:solidFill>
                  <a:schemeClr val="bg1"/>
                </a:solidFill>
              </a:rPr>
              <a:t>However, we would prefer to integrate with these companies than compete with them.</a:t>
            </a:r>
            <a:endParaRPr lang="en-US" sz="3600" dirty="0"/>
          </a:p>
        </p:txBody>
      </p:sp>
    </p:spTree>
    <p:extLst>
      <p:ext uri="{BB962C8B-B14F-4D97-AF65-F5344CB8AC3E}">
        <p14:creationId xmlns:p14="http://schemas.microsoft.com/office/powerpoint/2010/main" val="3798385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D4AC13A-C902-44E7-8061-A0650C8E4E0B}"/>
              </a:ext>
            </a:extLst>
          </p:cNvPr>
          <p:cNvSpPr>
            <a:spLocks noGrp="1"/>
          </p:cNvSpPr>
          <p:nvPr>
            <p:ph type="sldNum" sz="quarter" idx="12"/>
          </p:nvPr>
        </p:nvSpPr>
        <p:spPr/>
        <p:txBody>
          <a:bodyPr/>
          <a:lstStyle/>
          <a:p>
            <a:fld id="{5AE1514C-5E56-4738-A1FF-4B1CFD2A3E36}" type="slidenum">
              <a:rPr lang="en-US" smtClean="0"/>
              <a:pPr/>
              <a:t>24</a:t>
            </a:fld>
            <a:endParaRPr lang="en-US"/>
          </a:p>
        </p:txBody>
      </p:sp>
      <p:pic>
        <p:nvPicPr>
          <p:cNvPr id="10" name="Picture 9">
            <a:extLst>
              <a:ext uri="{FF2B5EF4-FFF2-40B4-BE49-F238E27FC236}">
                <a16:creationId xmlns:a16="http://schemas.microsoft.com/office/drawing/2014/main" id="{F8101029-6F55-4A4C-BDB8-3C4DCF49ABF9}"/>
              </a:ext>
            </a:extLst>
          </p:cNvPr>
          <p:cNvPicPr>
            <a:picLocks noChangeAspect="1"/>
          </p:cNvPicPr>
          <p:nvPr/>
        </p:nvPicPr>
        <p:blipFill rotWithShape="1">
          <a:blip r:embed="rId2"/>
          <a:srcRect l="261" t="-802" r="159"/>
          <a:stretch/>
        </p:blipFill>
        <p:spPr>
          <a:xfrm>
            <a:off x="-177801" y="-88900"/>
            <a:ext cx="12560301" cy="6980237"/>
          </a:xfrm>
          <a:prstGeom prst="rect">
            <a:avLst/>
          </a:prstGeom>
        </p:spPr>
      </p:pic>
    </p:spTree>
    <p:extLst>
      <p:ext uri="{BB962C8B-B14F-4D97-AF65-F5344CB8AC3E}">
        <p14:creationId xmlns:p14="http://schemas.microsoft.com/office/powerpoint/2010/main" val="3836041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4212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FB092-35F9-498E-A01C-B85139B5C0CD}"/>
              </a:ext>
            </a:extLst>
          </p:cNvPr>
          <p:cNvSpPr>
            <a:spLocks noGrp="1"/>
          </p:cNvSpPr>
          <p:nvPr>
            <p:ph type="title" idx="4294967295"/>
          </p:nvPr>
        </p:nvSpPr>
        <p:spPr>
          <a:xfrm>
            <a:off x="482600" y="510362"/>
            <a:ext cx="4813300" cy="1323975"/>
          </a:xfrm>
        </p:spPr>
        <p:txBody>
          <a:bodyPr>
            <a:noAutofit/>
          </a:bodyPr>
          <a:lstStyle/>
          <a:p>
            <a:r>
              <a:rPr lang="en-US" sz="4800" u="sng" dirty="0"/>
              <a:t>What We Have</a:t>
            </a:r>
            <a:br>
              <a:rPr lang="en-US" sz="4800" u="sng" dirty="0"/>
            </a:br>
            <a:endParaRPr lang="en-US" sz="4800" u="sng" dirty="0"/>
          </a:p>
        </p:txBody>
      </p:sp>
      <p:sp>
        <p:nvSpPr>
          <p:cNvPr id="6" name="Slide Number Placeholder 5">
            <a:extLst>
              <a:ext uri="{FF2B5EF4-FFF2-40B4-BE49-F238E27FC236}">
                <a16:creationId xmlns:a16="http://schemas.microsoft.com/office/drawing/2014/main" id="{B1FDDE12-B68A-41F3-89DA-A9B7FE6B8812}"/>
              </a:ext>
            </a:extLst>
          </p:cNvPr>
          <p:cNvSpPr>
            <a:spLocks noGrp="1"/>
          </p:cNvSpPr>
          <p:nvPr>
            <p:ph type="sldNum" sz="quarter" idx="4294967295"/>
          </p:nvPr>
        </p:nvSpPr>
        <p:spPr>
          <a:xfrm>
            <a:off x="11114088" y="6427788"/>
            <a:ext cx="1077912" cy="365125"/>
          </a:xfrm>
          <a:prstGeom prst="rect">
            <a:avLst/>
          </a:prstGeom>
        </p:spPr>
        <p:txBody>
          <a:bodyPr/>
          <a:lstStyle/>
          <a:p>
            <a:fld id="{5AE1514C-5E56-4738-A1FF-4B1CFD2A3E36}" type="slidenum">
              <a:rPr lang="en-US" smtClean="0"/>
              <a:pPr/>
              <a:t>25</a:t>
            </a:fld>
            <a:endParaRPr lang="en-US"/>
          </a:p>
        </p:txBody>
      </p:sp>
      <p:sp>
        <p:nvSpPr>
          <p:cNvPr id="7" name="Title 1">
            <a:extLst>
              <a:ext uri="{FF2B5EF4-FFF2-40B4-BE49-F238E27FC236}">
                <a16:creationId xmlns:a16="http://schemas.microsoft.com/office/drawing/2014/main" id="{704718CF-9061-4EC1-91A9-830150D450D3}"/>
              </a:ext>
            </a:extLst>
          </p:cNvPr>
          <p:cNvSpPr txBox="1">
            <a:spLocks/>
          </p:cNvSpPr>
          <p:nvPr/>
        </p:nvSpPr>
        <p:spPr>
          <a:xfrm>
            <a:off x="482600" y="1040129"/>
            <a:ext cx="5080000" cy="4829459"/>
          </a:xfrm>
          <a:prstGeom prst="rect">
            <a:avLst/>
          </a:prstGeom>
        </p:spPr>
        <p:txBody>
          <a:bodyPr vert="horz" lIns="91440" tIns="45720" rIns="91440" bIns="45720" rtlCol="0" anchor="b">
            <a:normAutofit fontScale="85000" lnSpcReduction="10000"/>
          </a:bodyPr>
          <a:lstStyle>
            <a:lvl1pPr algn="l" defTabSz="914400" rtl="0" eaLnBrk="1" latinLnBrk="0" hangingPunct="1">
              <a:lnSpc>
                <a:spcPct val="85000"/>
              </a:lnSpc>
              <a:spcBef>
                <a:spcPct val="0"/>
              </a:spcBef>
              <a:buNone/>
              <a:defRPr sz="3600" b="0" kern="1200" spc="-50" baseline="0">
                <a:solidFill>
                  <a:srgbClr val="FFFFFF"/>
                </a:solidFill>
                <a:latin typeface="THICCCBOI" panose="00000800000000000000" pitchFamily="2" charset="0"/>
                <a:ea typeface="+mj-ea"/>
                <a:cs typeface="+mj-cs"/>
              </a:defRPr>
            </a:lvl1pPr>
          </a:lstStyle>
          <a:p>
            <a:pPr marL="742950" indent="-742950">
              <a:lnSpc>
                <a:spcPct val="120000"/>
              </a:lnSpc>
              <a:buAutoNum type="arabicPeriod"/>
            </a:pPr>
            <a:r>
              <a:rPr lang="en-US" sz="3200" dirty="0">
                <a:latin typeface="+mn-lt"/>
              </a:rPr>
              <a:t>API</a:t>
            </a:r>
          </a:p>
          <a:p>
            <a:pPr marL="742950" indent="-742950">
              <a:lnSpc>
                <a:spcPct val="120000"/>
              </a:lnSpc>
              <a:buAutoNum type="arabicPeriod"/>
            </a:pPr>
            <a:r>
              <a:rPr lang="en-US" sz="3200" dirty="0">
                <a:latin typeface="+mn-lt"/>
              </a:rPr>
              <a:t>Data Importers from Dozens of Sources</a:t>
            </a:r>
          </a:p>
          <a:p>
            <a:pPr marL="742950" indent="-742950">
              <a:lnSpc>
                <a:spcPct val="120000"/>
              </a:lnSpc>
              <a:buAutoNum type="arabicPeriod"/>
            </a:pPr>
            <a:r>
              <a:rPr lang="en-US" sz="3200" dirty="0">
                <a:latin typeface="+mn-lt"/>
              </a:rPr>
              <a:t>SDKs in 8 Languages</a:t>
            </a:r>
          </a:p>
          <a:p>
            <a:pPr marL="742950" indent="-742950">
              <a:lnSpc>
                <a:spcPct val="120000"/>
              </a:lnSpc>
              <a:buAutoNum type="arabicPeriod"/>
            </a:pPr>
            <a:r>
              <a:rPr lang="en-US" sz="3200" dirty="0">
                <a:latin typeface="+mn-lt"/>
              </a:rPr>
              <a:t>Data Collection Apps</a:t>
            </a:r>
          </a:p>
          <a:p>
            <a:pPr marL="742950" indent="-742950">
              <a:lnSpc>
                <a:spcPct val="120000"/>
              </a:lnSpc>
              <a:buAutoNum type="arabicPeriod"/>
            </a:pPr>
            <a:r>
              <a:rPr lang="en-US" sz="3200" dirty="0">
                <a:latin typeface="+mn-lt"/>
              </a:rPr>
              <a:t>Study Generation and Causal Inference</a:t>
            </a:r>
          </a:p>
          <a:p>
            <a:pPr marL="742950" indent="-742950">
              <a:lnSpc>
                <a:spcPct val="120000"/>
              </a:lnSpc>
              <a:buAutoNum type="arabicPeriod"/>
            </a:pPr>
            <a:r>
              <a:rPr lang="en-US" sz="3200" dirty="0">
                <a:latin typeface="+mn-lt"/>
              </a:rPr>
              <a:t>Clinical Trial Management</a:t>
            </a:r>
          </a:p>
          <a:p>
            <a:pPr marL="742950" indent="-742950">
              <a:lnSpc>
                <a:spcPct val="120000"/>
              </a:lnSpc>
              <a:buAutoNum type="arabicPeriod"/>
            </a:pPr>
            <a:r>
              <a:rPr lang="en-US" sz="3200" dirty="0">
                <a:latin typeface="+mn-lt"/>
              </a:rPr>
              <a:t>HIPAA Compliant Storage</a:t>
            </a:r>
          </a:p>
          <a:p>
            <a:pPr marL="742950" indent="-742950">
              <a:lnSpc>
                <a:spcPct val="120000"/>
              </a:lnSpc>
              <a:buAutoNum type="arabicPeriod"/>
            </a:pPr>
            <a:r>
              <a:rPr lang="en-US" sz="3200" dirty="0">
                <a:latin typeface="+mn-lt"/>
              </a:rPr>
              <a:t>No Code App Builder</a:t>
            </a:r>
          </a:p>
        </p:txBody>
      </p:sp>
      <p:sp>
        <p:nvSpPr>
          <p:cNvPr id="9" name="Title 1">
            <a:extLst>
              <a:ext uri="{FF2B5EF4-FFF2-40B4-BE49-F238E27FC236}">
                <a16:creationId xmlns:a16="http://schemas.microsoft.com/office/drawing/2014/main" id="{257D9B0A-AA3D-4CAF-9F8D-CA4DC2A337FC}"/>
              </a:ext>
            </a:extLst>
          </p:cNvPr>
          <p:cNvSpPr txBox="1">
            <a:spLocks/>
          </p:cNvSpPr>
          <p:nvPr/>
        </p:nvSpPr>
        <p:spPr>
          <a:xfrm>
            <a:off x="6292848" y="90310"/>
            <a:ext cx="2711452" cy="1082040"/>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3600" b="0" kern="1200" spc="-50" baseline="0">
                <a:solidFill>
                  <a:srgbClr val="FFFFFF"/>
                </a:solidFill>
                <a:latin typeface="THICCCBOI" panose="00000800000000000000" pitchFamily="2" charset="0"/>
                <a:ea typeface="+mj-ea"/>
                <a:cs typeface="+mj-cs"/>
              </a:defRPr>
            </a:lvl1pPr>
          </a:lstStyle>
          <a:p>
            <a:r>
              <a:rPr lang="en-US" sz="4800" u="sng" dirty="0"/>
              <a:t>TODO</a:t>
            </a:r>
          </a:p>
        </p:txBody>
      </p:sp>
      <p:sp>
        <p:nvSpPr>
          <p:cNvPr id="10" name="Title 1">
            <a:extLst>
              <a:ext uri="{FF2B5EF4-FFF2-40B4-BE49-F238E27FC236}">
                <a16:creationId xmlns:a16="http://schemas.microsoft.com/office/drawing/2014/main" id="{67E29604-DBA7-4B56-A383-3295449804B8}"/>
              </a:ext>
            </a:extLst>
          </p:cNvPr>
          <p:cNvSpPr txBox="1">
            <a:spLocks/>
          </p:cNvSpPr>
          <p:nvPr/>
        </p:nvSpPr>
        <p:spPr>
          <a:xfrm>
            <a:off x="6152339" y="1638511"/>
            <a:ext cx="5378452" cy="4829459"/>
          </a:xfrm>
          <a:prstGeom prst="rect">
            <a:avLst/>
          </a:prstGeom>
        </p:spPr>
        <p:txBody>
          <a:bodyPr vert="horz" lIns="91440" tIns="45720" rIns="91440" bIns="45720" rtlCol="0" anchor="b">
            <a:normAutofit lnSpcReduction="10000"/>
          </a:bodyPr>
          <a:lstStyle>
            <a:lvl1pPr algn="l" defTabSz="914400" rtl="0" eaLnBrk="1" latinLnBrk="0" hangingPunct="1">
              <a:lnSpc>
                <a:spcPct val="85000"/>
              </a:lnSpc>
              <a:spcBef>
                <a:spcPct val="0"/>
              </a:spcBef>
              <a:buNone/>
              <a:defRPr sz="3600" b="0" kern="1200" spc="-50" baseline="0">
                <a:solidFill>
                  <a:srgbClr val="FFFFFF"/>
                </a:solidFill>
                <a:latin typeface="THICCCBOI" panose="00000800000000000000" pitchFamily="2" charset="0"/>
                <a:ea typeface="+mj-ea"/>
                <a:cs typeface="+mj-cs"/>
              </a:defRPr>
            </a:lvl1pPr>
          </a:lstStyle>
          <a:p>
            <a:pPr marL="742950" indent="-742950">
              <a:lnSpc>
                <a:spcPct val="100000"/>
              </a:lnSpc>
              <a:buAutoNum type="arabicPeriod"/>
            </a:pPr>
            <a:r>
              <a:rPr lang="en-US" sz="2800" dirty="0">
                <a:latin typeface="+mn-lt"/>
              </a:rPr>
              <a:t>Plugin Framework</a:t>
            </a:r>
          </a:p>
          <a:p>
            <a:pPr marL="742950" indent="-742950">
              <a:lnSpc>
                <a:spcPct val="100000"/>
              </a:lnSpc>
              <a:buAutoNum type="arabicPeriod"/>
            </a:pPr>
            <a:r>
              <a:rPr lang="en-US" sz="2800" dirty="0">
                <a:latin typeface="+mn-lt"/>
              </a:rPr>
              <a:t>GUI Data Mapper to Add New Data Import and Export Formats</a:t>
            </a:r>
          </a:p>
          <a:p>
            <a:pPr marL="742950" indent="-742950">
              <a:lnSpc>
                <a:spcPct val="100000"/>
              </a:lnSpc>
              <a:buAutoNum type="arabicPeriod"/>
            </a:pPr>
            <a:r>
              <a:rPr lang="en-US" sz="2800" dirty="0">
                <a:latin typeface="+mn-lt"/>
              </a:rPr>
              <a:t>Better Documentation of the SDKs and API</a:t>
            </a:r>
          </a:p>
          <a:p>
            <a:pPr marL="742950" indent="-742950">
              <a:lnSpc>
                <a:spcPct val="100000"/>
              </a:lnSpc>
              <a:buAutoNum type="arabicPeriod"/>
            </a:pPr>
            <a:r>
              <a:rPr lang="en-US" sz="2800" dirty="0">
                <a:latin typeface="+mn-lt"/>
              </a:rPr>
              <a:t>Developer Support for the Various Languages</a:t>
            </a:r>
          </a:p>
          <a:p>
            <a:pPr marL="742950" indent="-742950">
              <a:lnSpc>
                <a:spcPct val="100000"/>
              </a:lnSpc>
              <a:buAutoNum type="arabicPeriod"/>
            </a:pPr>
            <a:r>
              <a:rPr lang="en-US" sz="2800" dirty="0">
                <a:latin typeface="+mn-lt"/>
              </a:rPr>
              <a:t>Partnerships with 350k Apps</a:t>
            </a:r>
          </a:p>
          <a:p>
            <a:pPr marL="742950" indent="-742950">
              <a:lnSpc>
                <a:spcPct val="100000"/>
              </a:lnSpc>
              <a:buAutoNum type="arabicPeriod"/>
            </a:pPr>
            <a:r>
              <a:rPr lang="en-US" sz="2800" dirty="0">
                <a:latin typeface="+mn-lt"/>
              </a:rPr>
              <a:t>Apply for SBIR and Other Grants</a:t>
            </a:r>
          </a:p>
          <a:p>
            <a:pPr marL="742950" indent="-742950">
              <a:buAutoNum type="arabicPeriod"/>
            </a:pPr>
            <a:endParaRPr lang="en-US" dirty="0"/>
          </a:p>
        </p:txBody>
      </p:sp>
    </p:spTree>
    <p:extLst>
      <p:ext uri="{BB962C8B-B14F-4D97-AF65-F5344CB8AC3E}">
        <p14:creationId xmlns:p14="http://schemas.microsoft.com/office/powerpoint/2010/main" val="6140447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4212E"/>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66B4BE-AC40-4066-8AA4-5A67016B5550}"/>
              </a:ext>
            </a:extLst>
          </p:cNvPr>
          <p:cNvSpPr>
            <a:spLocks noGrp="1"/>
          </p:cNvSpPr>
          <p:nvPr>
            <p:ph type="title" idx="4294967295"/>
          </p:nvPr>
        </p:nvSpPr>
        <p:spPr>
          <a:xfrm>
            <a:off x="4995487" y="980786"/>
            <a:ext cx="6538912" cy="2408238"/>
          </a:xfrm>
        </p:spPr>
        <p:txBody>
          <a:bodyPr vert="horz" lIns="91440" tIns="45720" rIns="91440" bIns="45720" rtlCol="0" anchor="b">
            <a:noAutofit/>
          </a:bodyPr>
          <a:lstStyle/>
          <a:p>
            <a:pPr algn="ctr"/>
            <a:r>
              <a:rPr lang="en-US" sz="6000" dirty="0">
                <a:ln w="0"/>
              </a:rPr>
              <a:t>Do you dislike dying of horrible diseases?</a:t>
            </a:r>
            <a:endParaRPr lang="en-US" sz="6000" dirty="0"/>
          </a:p>
        </p:txBody>
      </p:sp>
      <p:pic>
        <p:nvPicPr>
          <p:cNvPr id="88" name="Graphic 6" descr="Smiling Face with No Fill">
            <a:extLst>
              <a:ext uri="{FF2B5EF4-FFF2-40B4-BE49-F238E27FC236}">
                <a16:creationId xmlns:a16="http://schemas.microsoft.com/office/drawing/2014/main" id="{94F88198-E428-4EE1-B4FB-100666812A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999" y="1163529"/>
            <a:ext cx="4001315" cy="4001315"/>
          </a:xfrm>
          <a:prstGeom prst="rect">
            <a:avLst/>
          </a:prstGeom>
        </p:spPr>
      </p:pic>
      <p:sp>
        <p:nvSpPr>
          <p:cNvPr id="11" name="Title 2">
            <a:extLst>
              <a:ext uri="{FF2B5EF4-FFF2-40B4-BE49-F238E27FC236}">
                <a16:creationId xmlns:a16="http://schemas.microsoft.com/office/drawing/2014/main" id="{5E0B0FDD-B229-499C-B9E9-18F83853CAFA}"/>
              </a:ext>
            </a:extLst>
          </p:cNvPr>
          <p:cNvSpPr txBox="1">
            <a:spLocks/>
          </p:cNvSpPr>
          <p:nvPr/>
        </p:nvSpPr>
        <p:spPr>
          <a:xfrm>
            <a:off x="4995487" y="3468976"/>
            <a:ext cx="6539271" cy="2408140"/>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bg1"/>
                </a:solidFill>
                <a:latin typeface="THICCCBOI" panose="00000800000000000000" pitchFamily="2" charset="0"/>
                <a:ea typeface="+mj-ea"/>
                <a:cs typeface="+mj-cs"/>
              </a:defRPr>
            </a:lvl1pPr>
          </a:lstStyle>
          <a:p>
            <a:pPr algn="ctr"/>
            <a:r>
              <a:rPr lang="en-US" sz="6000" dirty="0">
                <a:ln w="0"/>
              </a:rPr>
              <a:t>Then join us at curedao.org!</a:t>
            </a:r>
            <a:endParaRPr lang="en-US" sz="6000" dirty="0"/>
          </a:p>
        </p:txBody>
      </p:sp>
    </p:spTree>
    <p:extLst>
      <p:ext uri="{BB962C8B-B14F-4D97-AF65-F5344CB8AC3E}">
        <p14:creationId xmlns:p14="http://schemas.microsoft.com/office/powerpoint/2010/main" val="1038317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26E29055-C3A9-40A2-959A-7CE3542F41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72190" y="-171450"/>
            <a:ext cx="7647620" cy="6858000"/>
          </a:xfrm>
          <a:prstGeom prst="rect">
            <a:avLst/>
          </a:prstGeom>
        </p:spPr>
      </p:pic>
      <p:sp>
        <p:nvSpPr>
          <p:cNvPr id="8" name="TextBox 7">
            <a:extLst>
              <a:ext uri="{FF2B5EF4-FFF2-40B4-BE49-F238E27FC236}">
                <a16:creationId xmlns:a16="http://schemas.microsoft.com/office/drawing/2014/main" id="{B0BAC480-DA57-4370-9583-97160527C07F}"/>
              </a:ext>
            </a:extLst>
          </p:cNvPr>
          <p:cNvSpPr txBox="1"/>
          <p:nvPr/>
        </p:nvSpPr>
        <p:spPr>
          <a:xfrm>
            <a:off x="486222" y="171450"/>
            <a:ext cx="11610974" cy="1323439"/>
          </a:xfrm>
          <a:prstGeom prst="rect">
            <a:avLst/>
          </a:prstGeom>
          <a:noFill/>
        </p:spPr>
        <p:txBody>
          <a:bodyPr wrap="square" rtlCol="0">
            <a:spAutoFit/>
          </a:bodyPr>
          <a:lstStyle/>
          <a:p>
            <a:r>
              <a:rPr lang="en-US" sz="4000" dirty="0">
                <a:solidFill>
                  <a:schemeClr val="bg1"/>
                </a:solidFill>
                <a:latin typeface="THICCCBOI" panose="00000800000000000000" pitchFamily="2" charset="0"/>
              </a:rPr>
              <a:t>Due to the cost of research, we know almost nothing about anything that isn’t patentable.</a:t>
            </a:r>
          </a:p>
        </p:txBody>
      </p:sp>
      <p:pic>
        <p:nvPicPr>
          <p:cNvPr id="6" name="Picture 5" descr="A picture containing text, electronics&#10;&#10;Description automatically generated">
            <a:extLst>
              <a:ext uri="{FF2B5EF4-FFF2-40B4-BE49-F238E27FC236}">
                <a16:creationId xmlns:a16="http://schemas.microsoft.com/office/drawing/2014/main" id="{B41DD60C-C5AD-45BE-BE5E-E685D0E90A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0780" y="1395324"/>
            <a:ext cx="5972174" cy="5972174"/>
          </a:xfrm>
          <a:prstGeom prst="rect">
            <a:avLst/>
          </a:prstGeom>
        </p:spPr>
      </p:pic>
      <p:pic>
        <p:nvPicPr>
          <p:cNvPr id="14" name="Picture 13" descr="A picture containing text, electronics&#10;&#10;Description automatically generated">
            <a:extLst>
              <a:ext uri="{FF2B5EF4-FFF2-40B4-BE49-F238E27FC236}">
                <a16:creationId xmlns:a16="http://schemas.microsoft.com/office/drawing/2014/main" id="{9A65129C-88A1-4AE9-885D-C687998E4E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297" y="1329630"/>
            <a:ext cx="6038404" cy="6038404"/>
          </a:xfrm>
          <a:prstGeom prst="rect">
            <a:avLst/>
          </a:prstGeom>
        </p:spPr>
      </p:pic>
    </p:spTree>
    <p:extLst>
      <p:ext uri="{BB962C8B-B14F-4D97-AF65-F5344CB8AC3E}">
        <p14:creationId xmlns:p14="http://schemas.microsoft.com/office/powerpoint/2010/main" val="83194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918E7A1-B49A-4C4A-8FBF-B5C5D58BBBA1}"/>
              </a:ext>
            </a:extLst>
          </p:cNvPr>
          <p:cNvSpPr txBox="1"/>
          <p:nvPr/>
        </p:nvSpPr>
        <p:spPr>
          <a:xfrm>
            <a:off x="440930" y="195943"/>
            <a:ext cx="11310138" cy="1200329"/>
          </a:xfrm>
          <a:prstGeom prst="rect">
            <a:avLst/>
          </a:prstGeom>
          <a:noFill/>
        </p:spPr>
        <p:txBody>
          <a:bodyPr wrap="square" rtlCol="0">
            <a:spAutoFit/>
          </a:bodyPr>
          <a:lstStyle/>
          <a:p>
            <a:pPr algn="ctr"/>
            <a:r>
              <a:rPr lang="en-US" sz="3600" dirty="0">
                <a:solidFill>
                  <a:schemeClr val="bg1"/>
                </a:solidFill>
                <a:latin typeface="+mj-lt"/>
              </a:rPr>
              <a:t>Solution: </a:t>
            </a:r>
            <a:r>
              <a:rPr lang="en-US" sz="3200" dirty="0">
                <a:solidFill>
                  <a:schemeClr val="bg1"/>
                </a:solidFill>
              </a:rPr>
              <a:t>Turn Oceans of Human Generated Data into</a:t>
            </a:r>
            <a:r>
              <a:rPr lang="en-US" sz="3600" dirty="0">
                <a:solidFill>
                  <a:schemeClr val="bg1"/>
                </a:solidFill>
                <a:latin typeface="+mj-lt"/>
              </a:rPr>
              <a:t> Personalized Recommended Daily Allowances</a:t>
            </a:r>
          </a:p>
        </p:txBody>
      </p:sp>
      <p:pic>
        <p:nvPicPr>
          <p:cNvPr id="9" name="Picture 8" descr="Graphical user interface&#10;&#10;Description automatically generated with medium confidence">
            <a:extLst>
              <a:ext uri="{FF2B5EF4-FFF2-40B4-BE49-F238E27FC236}">
                <a16:creationId xmlns:a16="http://schemas.microsoft.com/office/drawing/2014/main" id="{BD827A67-A222-459F-A308-37C9EEE4BB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550" y="1396272"/>
            <a:ext cx="9620899" cy="5411755"/>
          </a:xfrm>
          <a:prstGeom prst="rect">
            <a:avLst/>
          </a:prstGeom>
        </p:spPr>
      </p:pic>
    </p:spTree>
    <p:extLst>
      <p:ext uri="{BB962C8B-B14F-4D97-AF65-F5344CB8AC3E}">
        <p14:creationId xmlns:p14="http://schemas.microsoft.com/office/powerpoint/2010/main" val="2109589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3111A"/>
        </a:solidFill>
        <a:effectLst/>
      </p:bgPr>
    </p:bg>
    <p:spTree>
      <p:nvGrpSpPr>
        <p:cNvPr id="1" name=""/>
        <p:cNvGrpSpPr/>
        <p:nvPr/>
      </p:nvGrpSpPr>
      <p:grpSpPr>
        <a:xfrm>
          <a:off x="0" y="0"/>
          <a:ext cx="0" cy="0"/>
          <a:chOff x="0" y="0"/>
          <a:chExt cx="0" cy="0"/>
        </a:xfrm>
      </p:grpSpPr>
      <p:pic>
        <p:nvPicPr>
          <p:cNvPr id="9" name="Picture 8" descr="Background pattern&#10;&#10;Description automatically generated with medium confidence">
            <a:extLst>
              <a:ext uri="{FF2B5EF4-FFF2-40B4-BE49-F238E27FC236}">
                <a16:creationId xmlns:a16="http://schemas.microsoft.com/office/drawing/2014/main" id="{C9C1EC27-506F-4D40-8584-858ED47C27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2649" y="0"/>
            <a:ext cx="7646701" cy="6858000"/>
          </a:xfrm>
          <a:prstGeom prst="rect">
            <a:avLst/>
          </a:prstGeom>
        </p:spPr>
      </p:pic>
      <p:sp>
        <p:nvSpPr>
          <p:cNvPr id="2" name="AutoShape 2">
            <a:extLst>
              <a:ext uri="{FF2B5EF4-FFF2-40B4-BE49-F238E27FC236}">
                <a16:creationId xmlns:a16="http://schemas.microsoft.com/office/drawing/2014/main" id="{A8CD0145-0B85-41B9-93DE-637F304F1C8F}"/>
              </a:ext>
            </a:extLst>
          </p:cNvPr>
          <p:cNvSpPr>
            <a:spLocks noChangeAspect="1" noChangeArrowheads="1"/>
          </p:cNvSpPr>
          <p:nvPr/>
        </p:nvSpPr>
        <p:spPr bwMode="auto">
          <a:xfrm>
            <a:off x="1433513" y="0"/>
            <a:ext cx="932497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screenshot of a phone&#10;&#10;Description automatically generated with low confidence">
            <a:extLst>
              <a:ext uri="{FF2B5EF4-FFF2-40B4-BE49-F238E27FC236}">
                <a16:creationId xmlns:a16="http://schemas.microsoft.com/office/drawing/2014/main" id="{5A6B0B1E-C62B-4292-ADB1-C35083F0D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4203" y="2096903"/>
            <a:ext cx="8705850" cy="4565956"/>
          </a:xfrm>
          <a:prstGeom prst="rect">
            <a:avLst/>
          </a:prstGeom>
        </p:spPr>
      </p:pic>
      <p:sp>
        <p:nvSpPr>
          <p:cNvPr id="10" name="TextBox 9">
            <a:extLst>
              <a:ext uri="{FF2B5EF4-FFF2-40B4-BE49-F238E27FC236}">
                <a16:creationId xmlns:a16="http://schemas.microsoft.com/office/drawing/2014/main" id="{87C65EDC-27AE-4F9F-BAD2-E46C35C11255}"/>
              </a:ext>
            </a:extLst>
          </p:cNvPr>
          <p:cNvSpPr txBox="1"/>
          <p:nvPr/>
        </p:nvSpPr>
        <p:spPr>
          <a:xfrm>
            <a:off x="590550" y="152400"/>
            <a:ext cx="11182349" cy="1077218"/>
          </a:xfrm>
          <a:prstGeom prst="rect">
            <a:avLst/>
          </a:prstGeom>
          <a:noFill/>
        </p:spPr>
        <p:txBody>
          <a:bodyPr wrap="square" rtlCol="0">
            <a:spAutoFit/>
          </a:bodyPr>
          <a:lstStyle/>
          <a:p>
            <a:pPr algn="ctr"/>
            <a:r>
              <a:rPr lang="en-US" sz="3200" dirty="0">
                <a:solidFill>
                  <a:schemeClr val="bg1"/>
                </a:solidFill>
                <a:latin typeface="+mj-lt"/>
              </a:rPr>
              <a:t>Overcoming Challenges with Real-World Evidence and Inferring Causal Relationships</a:t>
            </a:r>
          </a:p>
        </p:txBody>
      </p:sp>
      <p:sp>
        <p:nvSpPr>
          <p:cNvPr id="11" name="TextBox 10">
            <a:extLst>
              <a:ext uri="{FF2B5EF4-FFF2-40B4-BE49-F238E27FC236}">
                <a16:creationId xmlns:a16="http://schemas.microsoft.com/office/drawing/2014/main" id="{F42E680B-5B1E-495B-AEC1-9C953F30151A}"/>
              </a:ext>
            </a:extLst>
          </p:cNvPr>
          <p:cNvSpPr txBox="1"/>
          <p:nvPr/>
        </p:nvSpPr>
        <p:spPr>
          <a:xfrm>
            <a:off x="590550" y="1316987"/>
            <a:ext cx="11114531" cy="584775"/>
          </a:xfrm>
          <a:prstGeom prst="rect">
            <a:avLst/>
          </a:prstGeom>
          <a:noFill/>
        </p:spPr>
        <p:txBody>
          <a:bodyPr wrap="square" rtlCol="0">
            <a:spAutoFit/>
          </a:bodyPr>
          <a:lstStyle/>
          <a:p>
            <a:pPr algn="ctr"/>
            <a:r>
              <a:rPr lang="en-US" sz="1600" dirty="0">
                <a:solidFill>
                  <a:schemeClr val="bg1"/>
                </a:solidFill>
                <a:effectLst/>
              </a:rPr>
              <a:t>Predictive control model machine learning algorithms can systematically determine optimal treatment dosages based on measurements obtained under real-life conditions involving noise, disturbances, and uncertainty.</a:t>
            </a:r>
            <a:endParaRPr lang="en-US" sz="1600" dirty="0">
              <a:solidFill>
                <a:schemeClr val="bg1"/>
              </a:solidFill>
            </a:endParaRPr>
          </a:p>
        </p:txBody>
      </p:sp>
    </p:spTree>
    <p:extLst>
      <p:ext uri="{BB962C8B-B14F-4D97-AF65-F5344CB8AC3E}">
        <p14:creationId xmlns:p14="http://schemas.microsoft.com/office/powerpoint/2010/main" val="3382702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3111A"/>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with medium confidence">
            <a:extLst>
              <a:ext uri="{FF2B5EF4-FFF2-40B4-BE49-F238E27FC236}">
                <a16:creationId xmlns:a16="http://schemas.microsoft.com/office/drawing/2014/main" id="{8448D9D8-6055-4BF5-B8E1-029A342241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9216" y="-1600200"/>
            <a:ext cx="7646701" cy="6858000"/>
          </a:xfrm>
          <a:prstGeom prst="rect">
            <a:avLst/>
          </a:prstGeom>
        </p:spPr>
      </p:pic>
      <p:sp>
        <p:nvSpPr>
          <p:cNvPr id="7" name="Title 6">
            <a:extLst>
              <a:ext uri="{FF2B5EF4-FFF2-40B4-BE49-F238E27FC236}">
                <a16:creationId xmlns:a16="http://schemas.microsoft.com/office/drawing/2014/main" id="{B7EE7E73-5BF7-4967-AEA0-7DB89563D7CC}"/>
              </a:ext>
            </a:extLst>
          </p:cNvPr>
          <p:cNvSpPr>
            <a:spLocks noGrp="1"/>
          </p:cNvSpPr>
          <p:nvPr>
            <p:ph type="title" idx="4294967295"/>
          </p:nvPr>
        </p:nvSpPr>
        <p:spPr>
          <a:xfrm>
            <a:off x="310108" y="1076325"/>
            <a:ext cx="5281067" cy="6039287"/>
          </a:xfrm>
        </p:spPr>
        <p:txBody>
          <a:bodyPr vert="horz" lIns="91440" tIns="45720" rIns="91440" bIns="45720" rtlCol="0" anchor="b">
            <a:noAutofit/>
          </a:bodyPr>
          <a:lstStyle/>
          <a:p>
            <a:pPr>
              <a:lnSpc>
                <a:spcPct val="100000"/>
              </a:lnSpc>
            </a:pPr>
            <a:r>
              <a:rPr lang="en-US" sz="3600" dirty="0">
                <a:latin typeface="+mn-lt"/>
              </a:rPr>
              <a:t>This enables </a:t>
            </a:r>
            <a:br>
              <a:rPr lang="en-US" sz="3200" dirty="0"/>
            </a:br>
            <a:r>
              <a:rPr lang="en-US" sz="6600" dirty="0"/>
              <a:t>Decision-Support Notifications</a:t>
            </a:r>
            <a:br>
              <a:rPr lang="en-US" sz="5400" dirty="0"/>
            </a:br>
            <a:r>
              <a:rPr lang="en-US" sz="4000" dirty="0">
                <a:latin typeface="+mn-lt"/>
              </a:rPr>
              <a:t>with the most effective thing, you can do to minimize symptom severity</a:t>
            </a:r>
            <a:br>
              <a:rPr lang="en-US" sz="4000" dirty="0">
                <a:latin typeface="+mn-lt"/>
              </a:rPr>
            </a:br>
            <a:endParaRPr lang="en-US" sz="4000" dirty="0">
              <a:latin typeface="+mn-lt"/>
            </a:endParaRPr>
          </a:p>
        </p:txBody>
      </p:sp>
      <p:sp>
        <p:nvSpPr>
          <p:cNvPr id="2" name="AutoShape 2">
            <a:extLst>
              <a:ext uri="{FF2B5EF4-FFF2-40B4-BE49-F238E27FC236}">
                <a16:creationId xmlns:a16="http://schemas.microsoft.com/office/drawing/2014/main" id="{A8CD0145-0B85-41B9-93DE-637F304F1C8F}"/>
              </a:ext>
            </a:extLst>
          </p:cNvPr>
          <p:cNvSpPr>
            <a:spLocks noChangeAspect="1" noChangeArrowheads="1"/>
          </p:cNvSpPr>
          <p:nvPr/>
        </p:nvSpPr>
        <p:spPr bwMode="auto">
          <a:xfrm>
            <a:off x="1433513" y="0"/>
            <a:ext cx="932497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descr="A picture containing text, electronics, screenshot&#10;&#10;Description automatically generated">
            <a:extLst>
              <a:ext uri="{FF2B5EF4-FFF2-40B4-BE49-F238E27FC236}">
                <a16:creationId xmlns:a16="http://schemas.microsoft.com/office/drawing/2014/main" id="{470CFCD7-AE9E-4C2F-BC70-CC0B1DB1BB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3321" y="145751"/>
            <a:ext cx="6498679" cy="6712249"/>
          </a:xfrm>
          <a:prstGeom prst="rect">
            <a:avLst/>
          </a:prstGeom>
        </p:spPr>
      </p:pic>
    </p:spTree>
    <p:extLst>
      <p:ext uri="{BB962C8B-B14F-4D97-AF65-F5344CB8AC3E}">
        <p14:creationId xmlns:p14="http://schemas.microsoft.com/office/powerpoint/2010/main" val="2433944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3111A"/>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7EE7E73-5BF7-4967-AEA0-7DB89563D7CC}"/>
              </a:ext>
            </a:extLst>
          </p:cNvPr>
          <p:cNvSpPr>
            <a:spLocks noGrp="1"/>
          </p:cNvSpPr>
          <p:nvPr>
            <p:ph type="title"/>
          </p:nvPr>
        </p:nvSpPr>
        <p:spPr>
          <a:xfrm>
            <a:off x="255690" y="1391219"/>
            <a:ext cx="3956299" cy="1733660"/>
          </a:xfrm>
        </p:spPr>
        <p:txBody>
          <a:bodyPr vert="horz" lIns="91440" tIns="45720" rIns="91440" bIns="45720" rtlCol="0" anchor="b">
            <a:noAutofit/>
          </a:bodyPr>
          <a:lstStyle/>
          <a:p>
            <a:r>
              <a:rPr lang="en-US" sz="6600" dirty="0"/>
              <a:t>Outcome Labels</a:t>
            </a:r>
          </a:p>
        </p:txBody>
      </p:sp>
      <p:sp>
        <p:nvSpPr>
          <p:cNvPr id="2" name="AutoShape 2">
            <a:extLst>
              <a:ext uri="{FF2B5EF4-FFF2-40B4-BE49-F238E27FC236}">
                <a16:creationId xmlns:a16="http://schemas.microsoft.com/office/drawing/2014/main" id="{A8CD0145-0B85-41B9-93DE-637F304F1C8F}"/>
              </a:ext>
            </a:extLst>
          </p:cNvPr>
          <p:cNvSpPr>
            <a:spLocks noChangeAspect="1" noChangeArrowheads="1"/>
          </p:cNvSpPr>
          <p:nvPr/>
        </p:nvSpPr>
        <p:spPr bwMode="auto">
          <a:xfrm>
            <a:off x="1433513" y="0"/>
            <a:ext cx="932497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2">
            <a:extLst>
              <a:ext uri="{FF2B5EF4-FFF2-40B4-BE49-F238E27FC236}">
                <a16:creationId xmlns:a16="http://schemas.microsoft.com/office/drawing/2014/main" id="{2E0F35A8-D976-4110-8047-A86254662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5056" y="230908"/>
            <a:ext cx="2747522" cy="645420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23A832C-DFC7-41C6-AC34-B0EB7E5BA25D}"/>
              </a:ext>
            </a:extLst>
          </p:cNvPr>
          <p:cNvSpPr txBox="1"/>
          <p:nvPr/>
        </p:nvSpPr>
        <p:spPr>
          <a:xfrm>
            <a:off x="255691" y="3058002"/>
            <a:ext cx="3956299" cy="3539430"/>
          </a:xfrm>
          <a:prstGeom prst="rect">
            <a:avLst/>
          </a:prstGeom>
          <a:noFill/>
        </p:spPr>
        <p:txBody>
          <a:bodyPr wrap="square" rtlCol="0">
            <a:spAutoFit/>
          </a:bodyPr>
          <a:lstStyle/>
          <a:p>
            <a:r>
              <a:rPr lang="en-US" sz="3200" dirty="0">
                <a:solidFill>
                  <a:schemeClr val="bg1"/>
                </a:solidFill>
              </a:rPr>
              <a:t>because it’s more valuable to know the health effects of different foods and treatments than the amount of riboflavin</a:t>
            </a:r>
          </a:p>
        </p:txBody>
      </p:sp>
      <p:pic>
        <p:nvPicPr>
          <p:cNvPr id="21" name="Picture 20" descr="Table&#10;&#10;Description automatically generated">
            <a:extLst>
              <a:ext uri="{FF2B5EF4-FFF2-40B4-BE49-F238E27FC236}">
                <a16:creationId xmlns:a16="http://schemas.microsoft.com/office/drawing/2014/main" id="{15180A31-7978-48B5-A7E0-FA5F22A73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5297" y="230908"/>
            <a:ext cx="2778119" cy="6366524"/>
          </a:xfrm>
          <a:prstGeom prst="rect">
            <a:avLst/>
          </a:prstGeom>
        </p:spPr>
      </p:pic>
      <p:sp>
        <p:nvSpPr>
          <p:cNvPr id="17" name="Arrow: Right 16">
            <a:extLst>
              <a:ext uri="{FF2B5EF4-FFF2-40B4-BE49-F238E27FC236}">
                <a16:creationId xmlns:a16="http://schemas.microsoft.com/office/drawing/2014/main" id="{056516EE-12F6-432D-B1B3-38F87CCD611B}"/>
              </a:ext>
            </a:extLst>
          </p:cNvPr>
          <p:cNvSpPr/>
          <p:nvPr/>
        </p:nvSpPr>
        <p:spPr>
          <a:xfrm>
            <a:off x="7352128" y="2213466"/>
            <a:ext cx="1813619" cy="1822826"/>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DEA017B-948B-4B52-B633-484A8878855F}"/>
              </a:ext>
            </a:extLst>
          </p:cNvPr>
          <p:cNvSpPr txBox="1"/>
          <p:nvPr/>
        </p:nvSpPr>
        <p:spPr>
          <a:xfrm>
            <a:off x="307253" y="260568"/>
            <a:ext cx="3956299" cy="1077218"/>
          </a:xfrm>
          <a:prstGeom prst="rect">
            <a:avLst/>
          </a:prstGeom>
          <a:noFill/>
        </p:spPr>
        <p:txBody>
          <a:bodyPr wrap="square" rtlCol="0">
            <a:spAutoFit/>
          </a:bodyPr>
          <a:lstStyle/>
          <a:p>
            <a:r>
              <a:rPr lang="en-US" sz="3200" dirty="0">
                <a:solidFill>
                  <a:schemeClr val="bg1"/>
                </a:solidFill>
              </a:rPr>
              <a:t>We’ve generated thousands of</a:t>
            </a:r>
          </a:p>
        </p:txBody>
      </p:sp>
    </p:spTree>
    <p:extLst>
      <p:ext uri="{BB962C8B-B14F-4D97-AF65-F5344CB8AC3E}">
        <p14:creationId xmlns:p14="http://schemas.microsoft.com/office/powerpoint/2010/main" val="2494250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Background pattern&#10;&#10;Description automatically generated with medium confidence">
            <a:extLst>
              <a:ext uri="{FF2B5EF4-FFF2-40B4-BE49-F238E27FC236}">
                <a16:creationId xmlns:a16="http://schemas.microsoft.com/office/drawing/2014/main" id="{5F009EDE-0235-4AFD-821B-54512726E3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3000" y="2400300"/>
            <a:ext cx="7646701" cy="6858000"/>
          </a:xfrm>
          <a:prstGeom prst="rect">
            <a:avLst/>
          </a:prstGeom>
        </p:spPr>
      </p:pic>
      <p:pic>
        <p:nvPicPr>
          <p:cNvPr id="11" name="Content Placeholder 10" descr="Text&#10;&#10;Description automatically generated">
            <a:extLst>
              <a:ext uri="{FF2B5EF4-FFF2-40B4-BE49-F238E27FC236}">
                <a16:creationId xmlns:a16="http://schemas.microsoft.com/office/drawing/2014/main" id="{C385CC18-E8F7-49AE-88C9-1603747E44B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0009" y="773118"/>
            <a:ext cx="9887790" cy="2015801"/>
          </a:xfrm>
        </p:spPr>
      </p:pic>
      <p:sp>
        <p:nvSpPr>
          <p:cNvPr id="5" name="Footer Placeholder 4">
            <a:extLst>
              <a:ext uri="{FF2B5EF4-FFF2-40B4-BE49-F238E27FC236}">
                <a16:creationId xmlns:a16="http://schemas.microsoft.com/office/drawing/2014/main" id="{6C5AED28-345F-4B5E-BBE2-08FBD0C8F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03FCA3-0524-4A0E-8BEC-A694033557CB}"/>
              </a:ext>
            </a:extLst>
          </p:cNvPr>
          <p:cNvSpPr>
            <a:spLocks noGrp="1"/>
          </p:cNvSpPr>
          <p:nvPr>
            <p:ph type="sldNum" sz="quarter" idx="12"/>
          </p:nvPr>
        </p:nvSpPr>
        <p:spPr/>
        <p:txBody>
          <a:bodyPr/>
          <a:lstStyle/>
          <a:p>
            <a:fld id="{5AE1514C-5E56-4738-A1FF-4B1CFD2A3E36}" type="slidenum">
              <a:rPr lang="en-US" smtClean="0"/>
              <a:pPr/>
              <a:t>8</a:t>
            </a:fld>
            <a:endParaRPr lang="en-US"/>
          </a:p>
        </p:txBody>
      </p:sp>
      <p:pic>
        <p:nvPicPr>
          <p:cNvPr id="13" name="Picture 12" descr="Graphical user interface, application&#10;&#10;Description automatically generated">
            <a:extLst>
              <a:ext uri="{FF2B5EF4-FFF2-40B4-BE49-F238E27FC236}">
                <a16:creationId xmlns:a16="http://schemas.microsoft.com/office/drawing/2014/main" id="{5FFE0151-CF80-491B-AE71-0540842A78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390" y="3265869"/>
            <a:ext cx="11597220" cy="2289174"/>
          </a:xfrm>
          <a:prstGeom prst="rect">
            <a:avLst/>
          </a:prstGeom>
        </p:spPr>
      </p:pic>
    </p:spTree>
    <p:extLst>
      <p:ext uri="{BB962C8B-B14F-4D97-AF65-F5344CB8AC3E}">
        <p14:creationId xmlns:p14="http://schemas.microsoft.com/office/powerpoint/2010/main" val="1793277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r="-2000"/>
          </a:stretch>
        </a:blip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FB79CC43-6716-46D6-9D28-CC4B89317910}"/>
              </a:ext>
            </a:extLst>
          </p:cNvPr>
          <p:cNvSpPr txBox="1"/>
          <p:nvPr/>
        </p:nvSpPr>
        <p:spPr>
          <a:xfrm>
            <a:off x="2000249" y="2130546"/>
            <a:ext cx="8454550" cy="1015663"/>
          </a:xfrm>
          <a:prstGeom prst="rect">
            <a:avLst/>
          </a:prstGeom>
          <a:noFill/>
        </p:spPr>
        <p:txBody>
          <a:bodyPr wrap="square" rtlCol="0">
            <a:spAutoFit/>
          </a:bodyPr>
          <a:lstStyle/>
          <a:p>
            <a:r>
              <a:rPr lang="en-US" sz="6000" dirty="0">
                <a:solidFill>
                  <a:schemeClr val="bg1"/>
                </a:solidFill>
                <a:latin typeface="THICCCBOI" panose="00000800000000000000" pitchFamily="2" charset="0"/>
              </a:rPr>
              <a:t>We need more input.</a:t>
            </a:r>
          </a:p>
        </p:txBody>
      </p:sp>
      <p:sp>
        <p:nvSpPr>
          <p:cNvPr id="10" name="TextBox 9">
            <a:extLst>
              <a:ext uri="{FF2B5EF4-FFF2-40B4-BE49-F238E27FC236}">
                <a16:creationId xmlns:a16="http://schemas.microsoft.com/office/drawing/2014/main" id="{B8A06489-8B78-4B16-B418-BF029FFB53AC}"/>
              </a:ext>
            </a:extLst>
          </p:cNvPr>
          <p:cNvSpPr txBox="1"/>
          <p:nvPr/>
        </p:nvSpPr>
        <p:spPr>
          <a:xfrm>
            <a:off x="270350" y="258762"/>
            <a:ext cx="11397775" cy="1754326"/>
          </a:xfrm>
          <a:prstGeom prst="rect">
            <a:avLst/>
          </a:prstGeom>
          <a:noFill/>
        </p:spPr>
        <p:txBody>
          <a:bodyPr wrap="square" rtlCol="0">
            <a:spAutoFit/>
          </a:bodyPr>
          <a:lstStyle/>
          <a:p>
            <a:pPr algn="ctr"/>
            <a:r>
              <a:rPr lang="en-US" sz="3600" dirty="0">
                <a:solidFill>
                  <a:schemeClr val="bg1"/>
                </a:solidFill>
              </a:rPr>
              <a:t>Unfortunately, most individual studies between a particular treatment and outcome only have a few participants. </a:t>
            </a:r>
          </a:p>
        </p:txBody>
      </p:sp>
      <p:pic>
        <p:nvPicPr>
          <p:cNvPr id="1030" name="Picture 6" descr="Diablo II: Resurrected Patch 2.4 Balance PTR - General Discussion - Diablo  2 Resurrected Forums">
            <a:extLst>
              <a:ext uri="{FF2B5EF4-FFF2-40B4-BE49-F238E27FC236}">
                <a16:creationId xmlns:a16="http://schemas.microsoft.com/office/drawing/2014/main" id="{A1D26185-675E-4B5B-872E-A0171AF497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9724" y="3263667"/>
            <a:ext cx="7439025" cy="303881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3403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5|1.1|3.7"/>
</p:tagLst>
</file>

<file path=ppt/theme/theme1.xml><?xml version="1.0" encoding="utf-8"?>
<a:theme xmlns:a="http://schemas.openxmlformats.org/drawingml/2006/main" name="1_Retrospect">
  <a:themeElements>
    <a:clrScheme name="Custom 3">
      <a:dk1>
        <a:sysClr val="windowText" lastClr="000000"/>
      </a:dk1>
      <a:lt1>
        <a:sysClr val="window" lastClr="FFFFFF"/>
      </a:lt1>
      <a:dk2>
        <a:srgbClr val="454551"/>
      </a:dk2>
      <a:lt2>
        <a:srgbClr val="D8D9DC"/>
      </a:lt2>
      <a:accent1>
        <a:srgbClr val="13111A"/>
      </a:accent1>
      <a:accent2>
        <a:srgbClr val="13111A"/>
      </a:accent2>
      <a:accent3>
        <a:srgbClr val="4EA6DC"/>
      </a:accent3>
      <a:accent4>
        <a:srgbClr val="4775E7"/>
      </a:accent4>
      <a:accent5>
        <a:srgbClr val="8971E1"/>
      </a:accent5>
      <a:accent6>
        <a:srgbClr val="D54773"/>
      </a:accent6>
      <a:hlink>
        <a:srgbClr val="6B9F25"/>
      </a:hlink>
      <a:folHlink>
        <a:srgbClr val="8C8C8C"/>
      </a:folHlink>
    </a:clrScheme>
    <a:fontScheme name="Custom 2">
      <a:majorFont>
        <a:latin typeface="THICCCBOI"/>
        <a:ea typeface=""/>
        <a:cs typeface=""/>
      </a:majorFont>
      <a:minorFont>
        <a:latin typeface="THICCCBOI Medium"/>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7665</TotalTime>
  <Words>764</Words>
  <Application>Microsoft Office PowerPoint</Application>
  <PresentationFormat>Widescreen</PresentationFormat>
  <Paragraphs>100</Paragraphs>
  <Slides>26</Slides>
  <Notes>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Abadi</vt:lpstr>
      <vt:lpstr>Arial</vt:lpstr>
      <vt:lpstr>Calibri</vt:lpstr>
      <vt:lpstr>Dreaming Outloud Pro</vt:lpstr>
      <vt:lpstr>Nexa Bold</vt:lpstr>
      <vt:lpstr>Nexa Light</vt:lpstr>
      <vt:lpstr>Segoe UI Semibold</vt:lpstr>
      <vt:lpstr>THICCCBOI</vt:lpstr>
      <vt:lpstr>THICCCBOI</vt:lpstr>
      <vt:lpstr>THICCCBOI Light</vt:lpstr>
      <vt:lpstr>THICCCBOI Medium</vt:lpstr>
      <vt:lpstr>1_Retrospect</vt:lpstr>
      <vt:lpstr>PowerPoint Presentation</vt:lpstr>
      <vt:lpstr>PowerPoint Presentation</vt:lpstr>
      <vt:lpstr>PowerPoint Presentation</vt:lpstr>
      <vt:lpstr>PowerPoint Presentation</vt:lpstr>
      <vt:lpstr>PowerPoint Presentation</vt:lpstr>
      <vt:lpstr>This enables  Decision-Support Notifications with the most effective thing, you can do to minimize symptom severity </vt:lpstr>
      <vt:lpstr>Outcome Labels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Open Cures Trial Management Plugin</vt:lpstr>
      <vt:lpstr>Study Generation Plugins</vt:lpstr>
      <vt:lpstr>COMPETITORS</vt:lpstr>
      <vt:lpstr>PowerPoint Presentation</vt:lpstr>
      <vt:lpstr>What We Have </vt:lpstr>
      <vt:lpstr>Do you dislike dying of horrible diseases?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Democrats only Need 4 Seats to Control Senate</dc:title>
  <dc:creator>Mike Sinn</dc:creator>
  <cp:lastModifiedBy>Mike Sinn</cp:lastModifiedBy>
  <cp:revision>11</cp:revision>
  <dcterms:created xsi:type="dcterms:W3CDTF">2020-07-30T18:30:49Z</dcterms:created>
  <dcterms:modified xsi:type="dcterms:W3CDTF">2022-03-29T09:55:19Z</dcterms:modified>
</cp:coreProperties>
</file>